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9"/>
  </p:notesMasterIdLst>
  <p:sldIdLst>
    <p:sldId id="256" r:id="rId2"/>
    <p:sldId id="281" r:id="rId3"/>
    <p:sldId id="282" r:id="rId4"/>
    <p:sldId id="283" r:id="rId5"/>
    <p:sldId id="284" r:id="rId6"/>
    <p:sldId id="257" r:id="rId7"/>
    <p:sldId id="275" r:id="rId8"/>
    <p:sldId id="258" r:id="rId9"/>
    <p:sldId id="259" r:id="rId10"/>
    <p:sldId id="260" r:id="rId11"/>
    <p:sldId id="261" r:id="rId12"/>
    <p:sldId id="276" r:id="rId13"/>
    <p:sldId id="262" r:id="rId14"/>
    <p:sldId id="277" r:id="rId15"/>
    <p:sldId id="278" r:id="rId16"/>
    <p:sldId id="279" r:id="rId17"/>
    <p:sldId id="263" r:id="rId18"/>
    <p:sldId id="264" r:id="rId19"/>
    <p:sldId id="265" r:id="rId20"/>
    <p:sldId id="266" r:id="rId21"/>
    <p:sldId id="267" r:id="rId22"/>
    <p:sldId id="268" r:id="rId23"/>
    <p:sldId id="272" r:id="rId24"/>
    <p:sldId id="285" r:id="rId25"/>
    <p:sldId id="286" r:id="rId26"/>
    <p:sldId id="273" r:id="rId27"/>
    <p:sldId id="280" r:id="rId28"/>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144" autoAdjust="0"/>
  </p:normalViewPr>
  <p:slideViewPr>
    <p:cSldViewPr>
      <p:cViewPr varScale="1">
        <p:scale>
          <a:sx n="101" d="100"/>
          <a:sy n="101" d="100"/>
        </p:scale>
        <p:origin x="3534" y="108"/>
      </p:cViewPr>
      <p:guideLst>
        <p:guide orient="horz" pos="2160"/>
        <p:guide pos="2880"/>
      </p:guideLst>
    </p:cSldViewPr>
  </p:slideViewPr>
  <p:notesTextViewPr>
    <p:cViewPr>
      <p:scale>
        <a:sx n="3" d="2"/>
        <a:sy n="3" d="2"/>
      </p:scale>
      <p:origin x="0" y="0"/>
    </p:cViewPr>
  </p:notesTextViewPr>
  <p:sorterViewPr>
    <p:cViewPr>
      <p:scale>
        <a:sx n="66" d="100"/>
        <a:sy n="66" d="100"/>
      </p:scale>
      <p:origin x="0" y="-16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eaLnBrk="1" hangingPunct="1">
              <a:defRPr sz="1300">
                <a:latin typeface="Calibri" pitchFamily="34" charset="0"/>
                <a:cs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atin typeface="Calibri" pitchFamily="34" charset="0"/>
                <a:cs typeface="Arial" charset="0"/>
              </a:defRPr>
            </a:lvl1pPr>
          </a:lstStyle>
          <a:p>
            <a:pPr>
              <a:defRPr/>
            </a:pPr>
            <a:fld id="{6DED5DBA-FCCA-4FE6-B860-21E9F8823545}" type="datetimeFigureOut">
              <a:rPr lang="en-US"/>
              <a:pPr>
                <a:defRPr/>
              </a:pPr>
              <a:t>9/12/2023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eaLnBrk="1" hangingPunct="1">
              <a:defRPr sz="1300">
                <a:latin typeface="Calibri" pitchFamily="34" charset="0"/>
                <a:cs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smtClean="0">
                <a:latin typeface="Calibri" panose="020F0502020204030204" pitchFamily="34" charset="0"/>
              </a:defRPr>
            </a:lvl1pPr>
          </a:lstStyle>
          <a:p>
            <a:pPr>
              <a:defRPr/>
            </a:pPr>
            <a:fld id="{02697A94-5EEF-4F1C-829A-6ECDD0197D80}" type="slidenum">
              <a:rPr lang="en-US" altLang="en-US"/>
              <a:pPr>
                <a:defRPr/>
              </a:pPr>
              <a:t>‹#›</a:t>
            </a:fld>
            <a:endParaRPr lang="en-US" altLang="en-US"/>
          </a:p>
        </p:txBody>
      </p:sp>
    </p:spTree>
    <p:extLst>
      <p:ext uri="{BB962C8B-B14F-4D97-AF65-F5344CB8AC3E}">
        <p14:creationId xmlns:p14="http://schemas.microsoft.com/office/powerpoint/2010/main" val="8310811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en.wikipedia.org/wiki/Computer_scientist" TargetMode="External"/><Relationship Id="rId3" Type="http://schemas.openxmlformats.org/officeDocument/2006/relationships/hyperlink" Target="http://en.wikipedia.org/wiki/Computer_science" TargetMode="External"/><Relationship Id="rId7" Type="http://schemas.openxmlformats.org/officeDocument/2006/relationships/hyperlink" Target="http://en.wikipedia.org/wiki/List_of_open_problems_in_computer_science"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en.wikipedia.org/wiki/Algorithm" TargetMode="External"/><Relationship Id="rId5" Type="http://schemas.openxmlformats.org/officeDocument/2006/relationships/hyperlink" Target="http://en.wikipedia.org/wiki/P_(complexity)" TargetMode="External"/><Relationship Id="rId10" Type="http://schemas.openxmlformats.org/officeDocument/2006/relationships/hyperlink" Target="http://en.wikipedia.org/wiki/Approximation_algorithm" TargetMode="External"/><Relationship Id="rId4" Type="http://schemas.openxmlformats.org/officeDocument/2006/relationships/hyperlink" Target="http://en.wikipedia.org/wiki/NP_(complexity)" TargetMode="External"/><Relationship Id="rId9" Type="http://schemas.openxmlformats.org/officeDocument/2006/relationships/hyperlink" Target="http://en.wikipedia.org/wiki/Computer_programmer"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A2A845-C85D-4DE4-B9CB-28781F8628F8}" type="slidenum">
              <a:rPr lang="en-US" altLang="en-US" sz="1300"/>
              <a:pPr>
                <a:spcBef>
                  <a:spcPct val="0"/>
                </a:spcBef>
              </a:pPr>
              <a:t>1</a:t>
            </a:fld>
            <a:endParaRPr lang="en-US" altLang="en-US" sz="1300"/>
          </a:p>
        </p:txBody>
      </p:sp>
    </p:spTree>
    <p:extLst>
      <p:ext uri="{BB962C8B-B14F-4D97-AF65-F5344CB8AC3E}">
        <p14:creationId xmlns:p14="http://schemas.microsoft.com/office/powerpoint/2010/main" val="969492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 rational agent is one that acts so as to achieve the best outcome or, when there is uncertainty, the best expected outcome. </a:t>
            </a: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F761B2-E04A-4ADB-9F4E-313AD6ECF0E8}" type="slidenum">
              <a:rPr lang="en-US" altLang="en-US" sz="1300"/>
              <a:pPr>
                <a:spcBef>
                  <a:spcPct val="0"/>
                </a:spcBef>
              </a:pPr>
              <a:t>17</a:t>
            </a:fld>
            <a:endParaRPr lang="en-US" altLang="en-US" sz="1300"/>
          </a:p>
        </p:txBody>
      </p:sp>
    </p:spTree>
    <p:extLst>
      <p:ext uri="{BB962C8B-B14F-4D97-AF65-F5344CB8AC3E}">
        <p14:creationId xmlns:p14="http://schemas.microsoft.com/office/powerpoint/2010/main" val="2230656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Rational part of the mind</a:t>
            </a: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27D15F-4452-45EF-B306-E3B93741B5F5}" type="slidenum">
              <a:rPr lang="en-US" altLang="en-US" sz="1300"/>
              <a:pPr>
                <a:spcBef>
                  <a:spcPct val="0"/>
                </a:spcBef>
              </a:pPr>
              <a:t>19</a:t>
            </a:fld>
            <a:endParaRPr lang="en-US" altLang="en-US" sz="1300"/>
          </a:p>
        </p:txBody>
      </p:sp>
    </p:spTree>
    <p:extLst>
      <p:ext uri="{BB962C8B-B14F-4D97-AF65-F5344CB8AC3E}">
        <p14:creationId xmlns:p14="http://schemas.microsoft.com/office/powerpoint/2010/main" val="3949776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dirty="0"/>
              <a:t>NP-complete</a:t>
            </a:r>
            <a:r>
              <a:rPr lang="en-US" altLang="en-US" dirty="0"/>
              <a:t> (abbreviated </a:t>
            </a:r>
            <a:r>
              <a:rPr lang="en-US" altLang="en-US" b="1" dirty="0"/>
              <a:t>NP-C</a:t>
            </a:r>
            <a:r>
              <a:rPr lang="en-US" altLang="en-US" dirty="0"/>
              <a:t> or </a:t>
            </a:r>
            <a:r>
              <a:rPr lang="en-US" altLang="en-US" b="1" dirty="0"/>
              <a:t>NPC</a:t>
            </a:r>
            <a:r>
              <a:rPr lang="en-US" altLang="en-US" dirty="0"/>
              <a:t>) is a class of related problems in </a:t>
            </a:r>
            <a:r>
              <a:rPr lang="en-US" altLang="en-US" dirty="0">
                <a:hlinkClick r:id="rId3" action="ppaction://hlinkfile" tooltip="Computer science"/>
              </a:rPr>
              <a:t>computer science</a:t>
            </a:r>
            <a:r>
              <a:rPr lang="en-US" altLang="en-US" dirty="0"/>
              <a:t>. For these problems, a solution can be checked quickly on an ordinary computer (i.e. they are in </a:t>
            </a:r>
            <a:r>
              <a:rPr lang="en-US" altLang="en-US" dirty="0">
                <a:hlinkClick r:id="rId4" action="ppaction://hlinkfile" tooltip="NP (complexity)"/>
              </a:rPr>
              <a:t>NP</a:t>
            </a:r>
            <a:r>
              <a:rPr lang="en-US" altLang="en-US" dirty="0"/>
              <a:t>). It is not known whether these problems can be solved quickly (i.e. whether they are in </a:t>
            </a:r>
            <a:r>
              <a:rPr lang="en-US" altLang="en-US" dirty="0">
                <a:hlinkClick r:id="rId5" action="ppaction://hlinkfile" tooltip="P (complexity)"/>
              </a:rPr>
              <a:t>P</a:t>
            </a:r>
            <a:r>
              <a:rPr lang="en-US" altLang="en-US" dirty="0"/>
              <a:t>). But, if even one of these problems can be solved quickly, then every problem in NP can be solved quickly.</a:t>
            </a:r>
          </a:p>
          <a:p>
            <a:pPr eaLnBrk="1" hangingPunct="1">
              <a:spcBef>
                <a:spcPct val="0"/>
              </a:spcBef>
            </a:pPr>
            <a:r>
              <a:rPr lang="en-US" altLang="en-US" dirty="0"/>
              <a:t>The most notable characteristic of NP-complete problems is that no fast solution to them is known; that is, the time required to solve the problem using any currently known </a:t>
            </a:r>
            <a:r>
              <a:rPr lang="en-US" altLang="en-US" dirty="0">
                <a:hlinkClick r:id="rId6" action="ppaction://hlinkfile" tooltip="Algorithm"/>
              </a:rPr>
              <a:t>algorithm</a:t>
            </a:r>
            <a:r>
              <a:rPr lang="en-US" altLang="en-US" dirty="0"/>
              <a:t> increases very quickly as the size of the problem grows. As a result, the time required to solve even moderately large versions of many of these problems easily reaches into the billions or trillions of years, using any amount of computing power available today. As a consequence, determining whether or not it is possible to solve these problems quickly is one of the principal </a:t>
            </a:r>
            <a:r>
              <a:rPr lang="en-US" altLang="en-US" dirty="0">
                <a:hlinkClick r:id="rId7" action="ppaction://hlinkfile" tooltip="List of open problems in computer science"/>
              </a:rPr>
              <a:t>unsolved problems in Computer Science</a:t>
            </a:r>
            <a:r>
              <a:rPr lang="en-US" altLang="en-US" dirty="0"/>
              <a:t> today.</a:t>
            </a:r>
          </a:p>
          <a:p>
            <a:pPr eaLnBrk="1" hangingPunct="1">
              <a:spcBef>
                <a:spcPct val="0"/>
              </a:spcBef>
            </a:pPr>
            <a:r>
              <a:rPr lang="en-US" altLang="en-US" dirty="0"/>
              <a:t>While a method for computing the solutions to NP-complete problems using a reasonable amount of time remains undiscovered, </a:t>
            </a:r>
            <a:r>
              <a:rPr lang="en-US" altLang="en-US" dirty="0">
                <a:hlinkClick r:id="rId8" action="ppaction://hlinkfile" tooltip="Computer scientist"/>
              </a:rPr>
              <a:t>computer scientists</a:t>
            </a:r>
            <a:r>
              <a:rPr lang="en-US" altLang="en-US" dirty="0"/>
              <a:t> and </a:t>
            </a:r>
            <a:r>
              <a:rPr lang="en-US" altLang="en-US" dirty="0">
                <a:hlinkClick r:id="rId9" action="ppaction://hlinkfile" tooltip="Computer programmer"/>
              </a:rPr>
              <a:t>programmers</a:t>
            </a:r>
            <a:r>
              <a:rPr lang="en-US" altLang="en-US" dirty="0"/>
              <a:t> still frequently encounter NP-complete problems. An expert programmer should be able to recognize an NP-complete problem so that he or she does not unknowingly waste time trying to solve a problem which so far has eluded generations of computer scientists. Instead, NP-complete problems are often addressed by using </a:t>
            </a:r>
            <a:r>
              <a:rPr lang="en-US" altLang="en-US" dirty="0">
                <a:hlinkClick r:id="rId10" action="ppaction://hlinkfile" tooltip="Approximation algorithm"/>
              </a:rPr>
              <a:t>approximation algorithms</a:t>
            </a:r>
            <a:r>
              <a:rPr lang="en-US" altLang="en-US" dirty="0"/>
              <a:t> in practice.</a:t>
            </a:r>
          </a:p>
          <a:p>
            <a:pPr eaLnBrk="1" hangingPunct="1">
              <a:spcBef>
                <a:spcPct val="0"/>
              </a:spcBef>
            </a:pPr>
            <a:endParaRPr lang="en-US" altLang="en-US" dirty="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F084E00-475A-433B-B5ED-CCF0A82847F7}" type="slidenum">
              <a:rPr lang="en-US" altLang="en-US" sz="1300"/>
              <a:pPr>
                <a:spcBef>
                  <a:spcPct val="0"/>
                </a:spcBef>
              </a:pPr>
              <a:t>20</a:t>
            </a:fld>
            <a:endParaRPr lang="en-US" altLang="en-US" sz="1300"/>
          </a:p>
        </p:txBody>
      </p:sp>
    </p:spTree>
    <p:extLst>
      <p:ext uri="{BB962C8B-B14F-4D97-AF65-F5344CB8AC3E}">
        <p14:creationId xmlns:p14="http://schemas.microsoft.com/office/powerpoint/2010/main" val="3660315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1943-1955: : knowledge of the basic physiology and function of neurons in the brain; a formal analysis of propositional logic; Turing’s theory of computation</a:t>
            </a: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36C2EA-D95F-420E-AD6F-493E58BFE7F2}" type="slidenum">
              <a:rPr lang="en-US" altLang="en-US" sz="1300"/>
              <a:pPr>
                <a:spcBef>
                  <a:spcPct val="0"/>
                </a:spcBef>
              </a:pPr>
              <a:t>23</a:t>
            </a:fld>
            <a:endParaRPr lang="en-US" altLang="en-US" sz="1300"/>
          </a:p>
        </p:txBody>
      </p:sp>
    </p:spTree>
    <p:extLst>
      <p:ext uri="{BB962C8B-B14F-4D97-AF65-F5344CB8AC3E}">
        <p14:creationId xmlns:p14="http://schemas.microsoft.com/office/powerpoint/2010/main" val="3156601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Not magic or science fiction</a:t>
            </a:r>
          </a:p>
          <a:p>
            <a:r>
              <a:rPr lang="en-US" altLang="en-US"/>
              <a:t>Science, engineering, and mathematics, to which the book provides an introduction.</a:t>
            </a:r>
          </a:p>
          <a:p>
            <a:endParaRPr lang="en-US"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7C2FF9-DB5B-4C45-8A4A-B0EB31534341}" type="slidenum">
              <a:rPr lang="en-US" altLang="en-US" sz="1300"/>
              <a:pPr>
                <a:spcBef>
                  <a:spcPct val="0"/>
                </a:spcBef>
              </a:pPr>
              <a:t>26</a:t>
            </a:fld>
            <a:endParaRPr lang="en-US" altLang="en-US" sz="1300"/>
          </a:p>
        </p:txBody>
      </p:sp>
    </p:spTree>
    <p:extLst>
      <p:ext uri="{BB962C8B-B14F-4D97-AF65-F5344CB8AC3E}">
        <p14:creationId xmlns:p14="http://schemas.microsoft.com/office/powerpoint/2010/main" val="1353949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2697A94-5EEF-4F1C-829A-6ECDD0197D80}" type="slidenum">
              <a:rPr lang="en-US" altLang="en-US" smtClean="0"/>
              <a:pPr>
                <a:defRPr/>
              </a:pPr>
              <a:t>27</a:t>
            </a:fld>
            <a:endParaRPr lang="en-US" altLang="en-US"/>
          </a:p>
        </p:txBody>
      </p:sp>
    </p:spTree>
    <p:extLst>
      <p:ext uri="{BB962C8B-B14F-4D97-AF65-F5344CB8AC3E}">
        <p14:creationId xmlns:p14="http://schemas.microsoft.com/office/powerpoint/2010/main" val="812137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AI attempts not just to understand how we think but also to build intelligent entities. </a:t>
            </a:r>
          </a:p>
          <a:p>
            <a:pPr eaLnBrk="1" hangingPunct="1">
              <a:spcBef>
                <a:spcPct val="0"/>
              </a:spcBef>
            </a:pPr>
            <a:r>
              <a:rPr lang="en-US" altLang="en-US" dirty="0"/>
              <a:t>AI is one of the newest sciences. </a:t>
            </a:r>
          </a:p>
          <a:p>
            <a:pPr eaLnBrk="1" hangingPunct="1">
              <a:spcBef>
                <a:spcPct val="0"/>
              </a:spcBef>
            </a:pPr>
            <a:r>
              <a:rPr lang="en-US" altLang="en-US" dirty="0"/>
              <a:t>The definitions on the left measure success in terms of fidelity to human performance, whereas the ones on the right measure against an ideal concept of intelligence, which we will call rationality. </a:t>
            </a:r>
          </a:p>
          <a:p>
            <a:pPr eaLnBrk="1" hangingPunct="1">
              <a:spcBef>
                <a:spcPct val="0"/>
              </a:spcBef>
            </a:pPr>
            <a:r>
              <a:rPr lang="en-US" altLang="en-US" dirty="0"/>
              <a:t>A human-centered approach must be an empirical science, involving hypothesis and experimental confirmation. A rationalist approach involves a combination of mathematics and engineering. </a:t>
            </a:r>
          </a:p>
          <a:p>
            <a:pPr eaLnBrk="1" hangingPunct="1">
              <a:spcBef>
                <a:spcPct val="0"/>
              </a:spcBef>
            </a:pPr>
            <a:endParaRPr lang="en-US" altLang="en-US" dirty="0"/>
          </a:p>
        </p:txBody>
      </p:sp>
      <p:sp>
        <p:nvSpPr>
          <p:cNvPr id="11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B9A5E1-E822-43C7-BAD2-5661607E681A}" type="slidenum">
              <a:rPr lang="en-US" altLang="en-US" sz="1300"/>
              <a:pPr>
                <a:spcBef>
                  <a:spcPct val="0"/>
                </a:spcBef>
              </a:pPr>
              <a:t>6</a:t>
            </a:fld>
            <a:endParaRPr lang="en-US" altLang="en-US" sz="1300"/>
          </a:p>
        </p:txBody>
      </p:sp>
    </p:spTree>
    <p:extLst>
      <p:ext uri="{BB962C8B-B14F-4D97-AF65-F5344CB8AC3E}">
        <p14:creationId xmlns:p14="http://schemas.microsoft.com/office/powerpoint/2010/main" val="3807086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AI attempts not just to understand how we think but also to build intelligent entities. </a:t>
            </a:r>
          </a:p>
          <a:p>
            <a:pPr eaLnBrk="1" hangingPunct="1">
              <a:spcBef>
                <a:spcPct val="0"/>
              </a:spcBef>
            </a:pPr>
            <a:r>
              <a:rPr lang="en-US" altLang="en-US"/>
              <a:t>AI is one of the newest sciences. </a:t>
            </a:r>
          </a:p>
          <a:p>
            <a:pPr eaLnBrk="1" hangingPunct="1">
              <a:spcBef>
                <a:spcPct val="0"/>
              </a:spcBef>
            </a:pPr>
            <a:r>
              <a:rPr lang="en-US" altLang="en-US"/>
              <a:t>The definitions on the left measure success in terms of fidelity to human performance, whereas the ones on the right measure against an ideal concept of intelligence, which we will call rationality. </a:t>
            </a:r>
          </a:p>
          <a:p>
            <a:pPr eaLnBrk="1" hangingPunct="1">
              <a:spcBef>
                <a:spcPct val="0"/>
              </a:spcBef>
            </a:pPr>
            <a:r>
              <a:rPr lang="en-US" altLang="en-US"/>
              <a:t>A human-centered approach must be an empirical science, involving hypothesis and experimental confirmation. A rationalist approach involves a combination of mathematics and engineering. </a:t>
            </a:r>
          </a:p>
          <a:p>
            <a:pPr eaLnBrk="1" hangingPunct="1">
              <a:spcBef>
                <a:spcPct val="0"/>
              </a:spcBef>
            </a:pPr>
            <a:endParaRPr lang="en-US" altLang="en-US"/>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0B8E2F-2DCF-4035-B296-AC5E245C8B8E}" type="slidenum">
              <a:rPr lang="en-US" altLang="en-US" sz="1300">
                <a:solidFill>
                  <a:srgbClr val="000000"/>
                </a:solidFill>
              </a:rPr>
              <a:pPr>
                <a:spcBef>
                  <a:spcPct val="0"/>
                </a:spcBef>
              </a:pPr>
              <a:t>7</a:t>
            </a:fld>
            <a:endParaRPr lang="en-US" altLang="en-US" sz="1300">
              <a:solidFill>
                <a:srgbClr val="000000"/>
              </a:solidFill>
            </a:endParaRPr>
          </a:p>
        </p:txBody>
      </p:sp>
    </p:spTree>
    <p:extLst>
      <p:ext uri="{BB962C8B-B14F-4D97-AF65-F5344CB8AC3E}">
        <p14:creationId xmlns:p14="http://schemas.microsoft.com/office/powerpoint/2010/main" val="3627984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Turing test proposed by Alan Turing in 1950</a:t>
            </a:r>
          </a:p>
          <a:p>
            <a:pPr eaLnBrk="1" hangingPunct="1">
              <a:spcBef>
                <a:spcPct val="0"/>
              </a:spcBef>
            </a:pPr>
            <a:r>
              <a:rPr lang="en-US" altLang="en-US" dirty="0"/>
              <a:t>Provide a satisfactory operational definition of intelligence</a:t>
            </a:r>
          </a:p>
          <a:p>
            <a:pPr eaLnBrk="1" hangingPunct="1">
              <a:spcBef>
                <a:spcPct val="0"/>
              </a:spcBef>
            </a:pPr>
            <a:r>
              <a:rPr lang="en-US" altLang="en-US" dirty="0"/>
              <a:t>Indistinguishability from undeniably intelligent entities – human beings</a:t>
            </a:r>
          </a:p>
          <a:p>
            <a:pPr eaLnBrk="1" hangingPunct="1">
              <a:spcBef>
                <a:spcPct val="0"/>
              </a:spcBef>
            </a:pPr>
            <a:r>
              <a:rPr lang="en-US" altLang="en-US" dirty="0"/>
              <a:t>No physical interaction. Physical simulation is unnecessary for intelligence. </a:t>
            </a: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FAFA53-804B-4C51-9706-4C03A55A4599}" type="slidenum">
              <a:rPr lang="en-US" altLang="en-US" sz="1300"/>
              <a:pPr>
                <a:spcBef>
                  <a:spcPct val="0"/>
                </a:spcBef>
              </a:pPr>
              <a:t>8</a:t>
            </a:fld>
            <a:endParaRPr lang="en-US" altLang="en-US" sz="1300"/>
          </a:p>
        </p:txBody>
      </p:sp>
    </p:spTree>
    <p:extLst>
      <p:ext uri="{BB962C8B-B14F-4D97-AF65-F5344CB8AC3E}">
        <p14:creationId xmlns:p14="http://schemas.microsoft.com/office/powerpoint/2010/main" val="1815341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3D9F3B-50FC-4B84-A8B5-F8689067B96E}" type="slidenum">
              <a:rPr lang="en-US" altLang="en-US" sz="1300"/>
              <a:pPr>
                <a:spcBef>
                  <a:spcPct val="0"/>
                </a:spcBef>
              </a:pPr>
              <a:t>9</a:t>
            </a:fld>
            <a:endParaRPr lang="en-US" altLang="en-US" sz="1300"/>
          </a:p>
        </p:txBody>
      </p:sp>
    </p:spTree>
    <p:extLst>
      <p:ext uri="{BB962C8B-B14F-4D97-AF65-F5344CB8AC3E}">
        <p14:creationId xmlns:p14="http://schemas.microsoft.com/office/powerpoint/2010/main" val="1034805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Total </a:t>
            </a:r>
            <a:r>
              <a:rPr lang="en-US" altLang="en-US" dirty="0" err="1"/>
              <a:t>turing</a:t>
            </a:r>
            <a:r>
              <a:rPr lang="en-US" altLang="en-US" dirty="0"/>
              <a:t> test: computer vision and robotics. </a:t>
            </a: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44057C-98C5-419C-9E69-DA82E255C7B8}" type="slidenum">
              <a:rPr lang="en-US" altLang="en-US" sz="1300"/>
              <a:pPr>
                <a:spcBef>
                  <a:spcPct val="0"/>
                </a:spcBef>
              </a:pPr>
              <a:t>10</a:t>
            </a:fld>
            <a:endParaRPr lang="en-US" altLang="en-US" sz="1300"/>
          </a:p>
        </p:txBody>
      </p:sp>
    </p:spTree>
    <p:extLst>
      <p:ext uri="{BB962C8B-B14F-4D97-AF65-F5344CB8AC3E}">
        <p14:creationId xmlns:p14="http://schemas.microsoft.com/office/powerpoint/2010/main" val="4255428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To determine how human think. </a:t>
            </a: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0FCB92-0E1E-437C-82F9-FBFBD988DDE4}" type="slidenum">
              <a:rPr lang="en-US" altLang="en-US" sz="1300"/>
              <a:pPr>
                <a:spcBef>
                  <a:spcPct val="0"/>
                </a:spcBef>
              </a:pPr>
              <a:t>11</a:t>
            </a:fld>
            <a:endParaRPr lang="en-US" altLang="en-US" sz="1300"/>
          </a:p>
        </p:txBody>
      </p:sp>
    </p:spTree>
    <p:extLst>
      <p:ext uri="{BB962C8B-B14F-4D97-AF65-F5344CB8AC3E}">
        <p14:creationId xmlns:p14="http://schemas.microsoft.com/office/powerpoint/2010/main" val="2858157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AI attempts not just to understand how we think but also to build intelligent entities. </a:t>
            </a:r>
          </a:p>
          <a:p>
            <a:pPr eaLnBrk="1" hangingPunct="1">
              <a:spcBef>
                <a:spcPct val="0"/>
              </a:spcBef>
            </a:pPr>
            <a:r>
              <a:rPr lang="en-US" altLang="en-US"/>
              <a:t>AI is one of the newest sciences. </a:t>
            </a:r>
          </a:p>
          <a:p>
            <a:pPr eaLnBrk="1" hangingPunct="1">
              <a:spcBef>
                <a:spcPct val="0"/>
              </a:spcBef>
            </a:pPr>
            <a:r>
              <a:rPr lang="en-US" altLang="en-US"/>
              <a:t>The definitions on the left measure success in terms of fidelity to human performance, whereas the ones on the right measure against an ideal concept of intelligence, which we will call rationality. </a:t>
            </a:r>
          </a:p>
          <a:p>
            <a:pPr eaLnBrk="1" hangingPunct="1">
              <a:spcBef>
                <a:spcPct val="0"/>
              </a:spcBef>
            </a:pPr>
            <a:r>
              <a:rPr lang="en-US" altLang="en-US"/>
              <a:t>A human-centered approach must be an empirical science, involving hypothesis and experimental confirmation. A rationalist approach involves a combination of mathematics and engineering. </a:t>
            </a:r>
          </a:p>
          <a:p>
            <a:pPr eaLnBrk="1" hangingPunct="1">
              <a:spcBef>
                <a:spcPct val="0"/>
              </a:spcBef>
            </a:pPr>
            <a:endParaRPr lang="en-US"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492C0D-2422-4018-923C-09E4DEAB63ED}" type="slidenum">
              <a:rPr lang="en-US" altLang="en-US" sz="1300">
                <a:solidFill>
                  <a:srgbClr val="000000"/>
                </a:solidFill>
              </a:rPr>
              <a:pPr>
                <a:spcBef>
                  <a:spcPct val="0"/>
                </a:spcBef>
              </a:pPr>
              <a:t>12</a:t>
            </a:fld>
            <a:endParaRPr lang="en-US" altLang="en-US" sz="1300">
              <a:solidFill>
                <a:srgbClr val="000000"/>
              </a:solidFill>
            </a:endParaRPr>
          </a:p>
        </p:txBody>
      </p:sp>
    </p:spTree>
    <p:extLst>
      <p:ext uri="{BB962C8B-B14F-4D97-AF65-F5344CB8AC3E}">
        <p14:creationId xmlns:p14="http://schemas.microsoft.com/office/powerpoint/2010/main" val="252153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Even problems with just a few dozen facts can exhaust the computational resources of any computer unless it has some guidance as to which reasoning steps to try fist.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702349D-A6B1-4DC5-B5C8-5A41D2F489E6}" type="slidenum">
              <a:rPr lang="en-US" altLang="en-US" sz="1300"/>
              <a:pPr>
                <a:spcBef>
                  <a:spcPct val="0"/>
                </a:spcBef>
              </a:pPr>
              <a:t>13</a:t>
            </a:fld>
            <a:endParaRPr lang="en-US" altLang="en-US" sz="1300"/>
          </a:p>
        </p:txBody>
      </p:sp>
    </p:spTree>
    <p:extLst>
      <p:ext uri="{BB962C8B-B14F-4D97-AF65-F5344CB8AC3E}">
        <p14:creationId xmlns:p14="http://schemas.microsoft.com/office/powerpoint/2010/main" val="168085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pic>
        <p:nvPicPr>
          <p:cNvPr id="11" name="Picture 2" descr="http://www.umb.edu/logo/UMB_informal.blue.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01000" y="152400"/>
            <a:ext cx="9239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2" name="Date Placeholder 27"/>
          <p:cNvSpPr>
            <a:spLocks noGrp="1"/>
          </p:cNvSpPr>
          <p:nvPr>
            <p:ph type="dt" sz="half" idx="10"/>
          </p:nvPr>
        </p:nvSpPr>
        <p:spPr/>
        <p:txBody>
          <a:bodyPr/>
          <a:lstStyle>
            <a:lvl1pPr>
              <a:defRPr/>
            </a:lvl1pPr>
          </a:lstStyle>
          <a:p>
            <a:pPr>
              <a:defRPr/>
            </a:pPr>
            <a:endParaRPr lang="en-US"/>
          </a:p>
        </p:txBody>
      </p:sp>
      <p:sp>
        <p:nvSpPr>
          <p:cNvPr id="13" name="Footer Placeholder 16"/>
          <p:cNvSpPr>
            <a:spLocks noGrp="1"/>
          </p:cNvSpPr>
          <p:nvPr>
            <p:ph type="ftr" sz="quarter" idx="11"/>
          </p:nvPr>
        </p:nvSpPr>
        <p:spPr/>
        <p:txBody>
          <a:bodyPr/>
          <a:lstStyle>
            <a:lvl1pPr>
              <a:defRPr/>
            </a:lvl1pPr>
          </a:lstStyle>
          <a:p>
            <a:pPr>
              <a:defRPr/>
            </a:pPr>
            <a:r>
              <a:rPr lang="en-US"/>
              <a:t> CS 470/670 Artificial Intelligence </a:t>
            </a:r>
            <a:endParaRPr lang="en-US" dirty="0"/>
          </a:p>
        </p:txBody>
      </p:sp>
      <p:sp>
        <p:nvSpPr>
          <p:cNvPr id="14" name="Slide Number Placeholder 28"/>
          <p:cNvSpPr>
            <a:spLocks noGrp="1"/>
          </p:cNvSpPr>
          <p:nvPr>
            <p:ph type="sldNum" sz="quarter" idx="12"/>
          </p:nvPr>
        </p:nvSpPr>
        <p:spPr>
          <a:xfrm>
            <a:off x="8229600" y="6172200"/>
            <a:ext cx="457200" cy="457200"/>
          </a:xfrm>
        </p:spPr>
        <p:txBody>
          <a:bodyPr/>
          <a:lstStyle>
            <a:lvl1pPr>
              <a:defRPr smtClean="0"/>
            </a:lvl1pPr>
          </a:lstStyle>
          <a:p>
            <a:pPr>
              <a:defRPr/>
            </a:pPr>
            <a:fld id="{3BE7BB6B-26AF-4483-B22E-8A04C3EAC8B8}" type="slidenum">
              <a:rPr lang="en-US" altLang="en-US"/>
              <a:pPr>
                <a:defRPr/>
              </a:pPr>
              <a:t>‹#›</a:t>
            </a:fld>
            <a:endParaRPr lang="en-US" altLang="en-US"/>
          </a:p>
        </p:txBody>
      </p:sp>
    </p:spTree>
    <p:extLst>
      <p:ext uri="{BB962C8B-B14F-4D97-AF65-F5344CB8AC3E}">
        <p14:creationId xmlns:p14="http://schemas.microsoft.com/office/powerpoint/2010/main" val="62056827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r>
              <a:rPr lang="en-US"/>
              <a:t> CS 470/670 Artificial Intelligence </a:t>
            </a:r>
          </a:p>
        </p:txBody>
      </p:sp>
      <p:sp>
        <p:nvSpPr>
          <p:cNvPr id="6" name="Slide Number Placeholder 22"/>
          <p:cNvSpPr>
            <a:spLocks noGrp="1"/>
          </p:cNvSpPr>
          <p:nvPr>
            <p:ph type="sldNum" sz="quarter" idx="12"/>
          </p:nvPr>
        </p:nvSpPr>
        <p:spPr/>
        <p:txBody>
          <a:bodyPr/>
          <a:lstStyle>
            <a:lvl1pPr>
              <a:defRPr/>
            </a:lvl1pPr>
          </a:lstStyle>
          <a:p>
            <a:pPr>
              <a:defRPr/>
            </a:pPr>
            <a:fld id="{88D9C847-0413-431F-852F-7CC2A81B8979}" type="slidenum">
              <a:rPr lang="en-US" altLang="en-US"/>
              <a:pPr>
                <a:defRPr/>
              </a:pPr>
              <a:t>‹#›</a:t>
            </a:fld>
            <a:endParaRPr lang="en-US" altLang="en-US"/>
          </a:p>
        </p:txBody>
      </p:sp>
    </p:spTree>
    <p:extLst>
      <p:ext uri="{BB962C8B-B14F-4D97-AF65-F5344CB8AC3E}">
        <p14:creationId xmlns:p14="http://schemas.microsoft.com/office/powerpoint/2010/main" val="4095084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r>
              <a:rPr lang="en-US"/>
              <a:t> CS 470/670 Artificial Intelligence </a:t>
            </a:r>
          </a:p>
        </p:txBody>
      </p:sp>
      <p:sp>
        <p:nvSpPr>
          <p:cNvPr id="6" name="Slide Number Placeholder 22"/>
          <p:cNvSpPr>
            <a:spLocks noGrp="1"/>
          </p:cNvSpPr>
          <p:nvPr>
            <p:ph type="sldNum" sz="quarter" idx="12"/>
          </p:nvPr>
        </p:nvSpPr>
        <p:spPr/>
        <p:txBody>
          <a:bodyPr/>
          <a:lstStyle>
            <a:lvl1pPr>
              <a:defRPr/>
            </a:lvl1pPr>
          </a:lstStyle>
          <a:p>
            <a:pPr>
              <a:defRPr/>
            </a:pPr>
            <a:fld id="{57889559-1F56-4390-B2DF-D5624CD1F105}" type="slidenum">
              <a:rPr lang="en-US" altLang="en-US"/>
              <a:pPr>
                <a:defRPr/>
              </a:pPr>
              <a:t>‹#›</a:t>
            </a:fld>
            <a:endParaRPr lang="en-US" altLang="en-US"/>
          </a:p>
        </p:txBody>
      </p:sp>
    </p:spTree>
    <p:extLst>
      <p:ext uri="{BB962C8B-B14F-4D97-AF65-F5344CB8AC3E}">
        <p14:creationId xmlns:p14="http://schemas.microsoft.com/office/powerpoint/2010/main" val="278907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2" descr="http://www.umb.edu/logo/UMB_informal.blue.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77200" y="381000"/>
            <a:ext cx="5334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userDrawn="1"/>
        </p:nvSpPr>
        <p:spPr>
          <a:xfrm>
            <a:off x="990600" y="1295400"/>
            <a:ext cx="6934200" cy="4571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vert="horz" wrap="square" lIns="91440" tIns="45720" rIns="91440" bIns="45720" numCol="1" compatLnSpc="1">
            <a:prstTxWarp prst="textNoShape">
              <a:avLst/>
            </a:prstTxWarp>
          </a:bodyPr>
          <a:lstStyle>
            <a:lvl1pPr fontAlgn="base">
              <a:spcBef>
                <a:spcPct val="0"/>
              </a:spcBef>
              <a:spcAft>
                <a:spcPct val="0"/>
              </a:spcAft>
              <a:defRPr>
                <a:cs typeface="Arial" charset="0"/>
              </a:defRPr>
            </a:lvl1pPr>
          </a:lstStyle>
          <a:p>
            <a:pPr>
              <a:defRPr/>
            </a:pPr>
            <a:endParaRPr lang="en-US"/>
          </a:p>
          <a:p>
            <a:pPr>
              <a:defRPr/>
            </a:pPr>
            <a:r>
              <a:rPr lang="en-US"/>
              <a:t>CS 470/670 Artificial Intelligence</a:t>
            </a:r>
          </a:p>
          <a:p>
            <a:pPr>
              <a:defRPr/>
            </a:pPr>
            <a:endParaRPr lang="en-US"/>
          </a:p>
        </p:txBody>
      </p:sp>
      <p:sp>
        <p:nvSpPr>
          <p:cNvPr id="9" name="Slide Number Placeholder 5"/>
          <p:cNvSpPr>
            <a:spLocks noGrp="1"/>
          </p:cNvSpPr>
          <p:nvPr>
            <p:ph type="sldNum" sz="quarter" idx="12"/>
          </p:nvPr>
        </p:nvSpPr>
        <p:spPr>
          <a:xfrm>
            <a:off x="8229600" y="6248400"/>
            <a:ext cx="457200" cy="457200"/>
          </a:xfrm>
        </p:spPr>
        <p:txBody>
          <a:bodyPr/>
          <a:lstStyle>
            <a:lvl1pPr>
              <a:defRPr smtClean="0"/>
            </a:lvl1pPr>
          </a:lstStyle>
          <a:p>
            <a:pPr>
              <a:defRPr/>
            </a:pPr>
            <a:fld id="{EDCC52BF-A669-4DBE-A784-F8820CAB5610}" type="slidenum">
              <a:rPr lang="en-US" altLang="en-US"/>
              <a:pPr>
                <a:defRPr/>
              </a:pPr>
              <a:t>‹#›</a:t>
            </a:fld>
            <a:endParaRPr lang="en-US" altLang="en-US"/>
          </a:p>
        </p:txBody>
      </p:sp>
    </p:spTree>
    <p:extLst>
      <p:ext uri="{BB962C8B-B14F-4D97-AF65-F5344CB8AC3E}">
        <p14:creationId xmlns:p14="http://schemas.microsoft.com/office/powerpoint/2010/main" val="2300421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endParaRPr lang="en-US"/>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r>
              <a:rPr lang="en-US"/>
              <a:t> CS 470/670 Artificial Intelligence </a:t>
            </a:r>
          </a:p>
        </p:txBody>
      </p:sp>
      <p:sp>
        <p:nvSpPr>
          <p:cNvPr id="11" name="Slide Number Placeholder 5"/>
          <p:cNvSpPr>
            <a:spLocks noGrp="1"/>
          </p:cNvSpPr>
          <p:nvPr>
            <p:ph type="sldNum" sz="quarter" idx="12"/>
          </p:nvPr>
        </p:nvSpPr>
        <p:spPr>
          <a:xfrm>
            <a:off x="146050" y="6208713"/>
            <a:ext cx="457200" cy="457200"/>
          </a:xfrm>
        </p:spPr>
        <p:txBody>
          <a:bodyPr/>
          <a:lstStyle>
            <a:lvl1pPr>
              <a:defRPr smtClean="0"/>
            </a:lvl1pPr>
          </a:lstStyle>
          <a:p>
            <a:pPr>
              <a:defRPr/>
            </a:pPr>
            <a:fld id="{7A78D31C-3933-4E24-B5B6-BCEBC5D1A909}" type="slidenum">
              <a:rPr lang="en-US" altLang="en-US"/>
              <a:pPr>
                <a:defRPr/>
              </a:pPr>
              <a:t>‹#›</a:t>
            </a:fld>
            <a:endParaRPr lang="en-US" altLang="en-US"/>
          </a:p>
        </p:txBody>
      </p:sp>
    </p:spTree>
    <p:extLst>
      <p:ext uri="{BB962C8B-B14F-4D97-AF65-F5344CB8AC3E}">
        <p14:creationId xmlns:p14="http://schemas.microsoft.com/office/powerpoint/2010/main" val="252745029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r>
              <a:rPr lang="en-US"/>
              <a:t> CS 470/670 Artificial Intelligence </a:t>
            </a:r>
          </a:p>
        </p:txBody>
      </p:sp>
      <p:sp>
        <p:nvSpPr>
          <p:cNvPr id="7" name="Slide Number Placeholder 22"/>
          <p:cNvSpPr>
            <a:spLocks noGrp="1"/>
          </p:cNvSpPr>
          <p:nvPr>
            <p:ph type="sldNum" sz="quarter" idx="12"/>
          </p:nvPr>
        </p:nvSpPr>
        <p:spPr/>
        <p:txBody>
          <a:bodyPr/>
          <a:lstStyle>
            <a:lvl1pPr>
              <a:defRPr/>
            </a:lvl1pPr>
          </a:lstStyle>
          <a:p>
            <a:pPr>
              <a:defRPr/>
            </a:pPr>
            <a:fld id="{3FA9421B-13FD-4832-B884-0EF04128C602}" type="slidenum">
              <a:rPr lang="en-US" altLang="en-US"/>
              <a:pPr>
                <a:defRPr/>
              </a:pPr>
              <a:t>‹#›</a:t>
            </a:fld>
            <a:endParaRPr lang="en-US" altLang="en-US"/>
          </a:p>
        </p:txBody>
      </p:sp>
    </p:spTree>
    <p:extLst>
      <p:ext uri="{BB962C8B-B14F-4D97-AF65-F5344CB8AC3E}">
        <p14:creationId xmlns:p14="http://schemas.microsoft.com/office/powerpoint/2010/main" val="1587590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r>
              <a:rPr lang="en-US"/>
              <a:t> CS 470/670 Artificial Intelligence </a:t>
            </a:r>
          </a:p>
        </p:txBody>
      </p:sp>
      <p:sp>
        <p:nvSpPr>
          <p:cNvPr id="9" name="Slide Number Placeholder 22"/>
          <p:cNvSpPr>
            <a:spLocks noGrp="1"/>
          </p:cNvSpPr>
          <p:nvPr>
            <p:ph type="sldNum" sz="quarter" idx="12"/>
          </p:nvPr>
        </p:nvSpPr>
        <p:spPr/>
        <p:txBody>
          <a:bodyPr/>
          <a:lstStyle>
            <a:lvl1pPr>
              <a:defRPr/>
            </a:lvl1pPr>
          </a:lstStyle>
          <a:p>
            <a:pPr>
              <a:defRPr/>
            </a:pPr>
            <a:fld id="{4F4A554E-2BEC-4B99-824C-46962BF33107}" type="slidenum">
              <a:rPr lang="en-US" altLang="en-US"/>
              <a:pPr>
                <a:defRPr/>
              </a:pPr>
              <a:t>‹#›</a:t>
            </a:fld>
            <a:endParaRPr lang="en-US" altLang="en-US"/>
          </a:p>
        </p:txBody>
      </p:sp>
    </p:spTree>
    <p:extLst>
      <p:ext uri="{BB962C8B-B14F-4D97-AF65-F5344CB8AC3E}">
        <p14:creationId xmlns:p14="http://schemas.microsoft.com/office/powerpoint/2010/main" val="2225998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r>
              <a:rPr lang="en-US"/>
              <a:t> CS 470/670 Artificial Intelligence </a:t>
            </a:r>
          </a:p>
        </p:txBody>
      </p:sp>
      <p:sp>
        <p:nvSpPr>
          <p:cNvPr id="5" name="Slide Number Placeholder 22"/>
          <p:cNvSpPr>
            <a:spLocks noGrp="1"/>
          </p:cNvSpPr>
          <p:nvPr>
            <p:ph type="sldNum" sz="quarter" idx="12"/>
          </p:nvPr>
        </p:nvSpPr>
        <p:spPr/>
        <p:txBody>
          <a:bodyPr/>
          <a:lstStyle>
            <a:lvl1pPr>
              <a:defRPr/>
            </a:lvl1pPr>
          </a:lstStyle>
          <a:p>
            <a:pPr>
              <a:defRPr/>
            </a:pPr>
            <a:fld id="{DFF2B48D-E2BE-4112-8E91-FA80F73F801F}" type="slidenum">
              <a:rPr lang="en-US" altLang="en-US"/>
              <a:pPr>
                <a:defRPr/>
              </a:pPr>
              <a:t>‹#›</a:t>
            </a:fld>
            <a:endParaRPr lang="en-US" altLang="en-US"/>
          </a:p>
        </p:txBody>
      </p:sp>
    </p:spTree>
    <p:extLst>
      <p:ext uri="{BB962C8B-B14F-4D97-AF65-F5344CB8AC3E}">
        <p14:creationId xmlns:p14="http://schemas.microsoft.com/office/powerpoint/2010/main" val="1718027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r>
              <a:rPr lang="en-US"/>
              <a:t> CS 470/670 Artificial Intelligence </a:t>
            </a:r>
          </a:p>
        </p:txBody>
      </p:sp>
      <p:sp>
        <p:nvSpPr>
          <p:cNvPr id="4" name="Slide Number Placeholder 22"/>
          <p:cNvSpPr>
            <a:spLocks noGrp="1"/>
          </p:cNvSpPr>
          <p:nvPr>
            <p:ph type="sldNum" sz="quarter" idx="12"/>
          </p:nvPr>
        </p:nvSpPr>
        <p:spPr/>
        <p:txBody>
          <a:bodyPr/>
          <a:lstStyle>
            <a:lvl1pPr>
              <a:defRPr/>
            </a:lvl1pPr>
          </a:lstStyle>
          <a:p>
            <a:pPr>
              <a:defRPr/>
            </a:pPr>
            <a:fld id="{6EC26B95-896B-4203-AB0D-6937EFF4C212}" type="slidenum">
              <a:rPr lang="en-US" altLang="en-US"/>
              <a:pPr>
                <a:defRPr/>
              </a:pPr>
              <a:t>‹#›</a:t>
            </a:fld>
            <a:endParaRPr lang="en-US" altLang="en-US"/>
          </a:p>
        </p:txBody>
      </p:sp>
    </p:spTree>
    <p:extLst>
      <p:ext uri="{BB962C8B-B14F-4D97-AF65-F5344CB8AC3E}">
        <p14:creationId xmlns:p14="http://schemas.microsoft.com/office/powerpoint/2010/main" val="189693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p:txBody>
          <a:bodyPr/>
          <a:lstStyle>
            <a:lvl1pPr>
              <a:defRPr/>
            </a:lvl1pPr>
          </a:lstStyle>
          <a:p>
            <a:pPr>
              <a:defRPr/>
            </a:pPr>
            <a:r>
              <a:rPr lang="en-US"/>
              <a:t> CS 470/670 Artificial Intelligence </a:t>
            </a:r>
          </a:p>
        </p:txBody>
      </p:sp>
      <p:sp>
        <p:nvSpPr>
          <p:cNvPr id="9" name="Slide Number Placeholder 6"/>
          <p:cNvSpPr>
            <a:spLocks noGrp="1"/>
          </p:cNvSpPr>
          <p:nvPr>
            <p:ph type="sldNum" sz="quarter" idx="12"/>
          </p:nvPr>
        </p:nvSpPr>
        <p:spPr/>
        <p:txBody>
          <a:bodyPr/>
          <a:lstStyle>
            <a:lvl1pPr>
              <a:defRPr smtClean="0"/>
            </a:lvl1pPr>
          </a:lstStyle>
          <a:p>
            <a:pPr>
              <a:defRPr/>
            </a:pPr>
            <a:fld id="{F45B0D09-FB59-4658-8E37-64248B91F13F}" type="slidenum">
              <a:rPr lang="en-US" altLang="en-US"/>
              <a:pPr>
                <a:defRPr/>
              </a:pPr>
              <a:t>‹#›</a:t>
            </a:fld>
            <a:endParaRPr lang="en-US" altLang="en-US"/>
          </a:p>
        </p:txBody>
      </p:sp>
    </p:spTree>
    <p:extLst>
      <p:ext uri="{BB962C8B-B14F-4D97-AF65-F5344CB8AC3E}">
        <p14:creationId xmlns:p14="http://schemas.microsoft.com/office/powerpoint/2010/main" val="771563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r>
              <a:rPr lang="en-US"/>
              <a:t> CS 470/670 Artificial Intelligence </a:t>
            </a:r>
          </a:p>
        </p:txBody>
      </p:sp>
      <p:sp>
        <p:nvSpPr>
          <p:cNvPr id="10" name="Slide Number Placeholder 6"/>
          <p:cNvSpPr>
            <a:spLocks noGrp="1"/>
          </p:cNvSpPr>
          <p:nvPr>
            <p:ph type="sldNum" sz="quarter" idx="12"/>
          </p:nvPr>
        </p:nvSpPr>
        <p:spPr>
          <a:xfrm>
            <a:off x="146050" y="6208713"/>
            <a:ext cx="457200" cy="457200"/>
          </a:xfrm>
        </p:spPr>
        <p:txBody>
          <a:bodyPr/>
          <a:lstStyle>
            <a:lvl1pPr>
              <a:defRPr smtClean="0"/>
            </a:lvl1pPr>
          </a:lstStyle>
          <a:p>
            <a:pPr>
              <a:defRPr/>
            </a:pPr>
            <a:fld id="{67652585-35C0-41D8-A50B-C8ADD1DDD1BA}" type="slidenum">
              <a:rPr lang="en-US" altLang="en-US"/>
              <a:pPr>
                <a:defRPr/>
              </a:pPr>
              <a:t>‹#›</a:t>
            </a:fld>
            <a:endParaRPr lang="en-US" altLang="en-US"/>
          </a:p>
        </p:txBody>
      </p:sp>
    </p:spTree>
    <p:extLst>
      <p:ext uri="{BB962C8B-B14F-4D97-AF65-F5344CB8AC3E}">
        <p14:creationId xmlns:p14="http://schemas.microsoft.com/office/powerpoint/2010/main" val="2903505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solidFill>
                <a:srgbClr val="FFFFFF"/>
              </a:solidFill>
              <a:cs typeface="Arial" charset="0"/>
            </a:endParaRPr>
          </a:p>
        </p:txBody>
      </p:sp>
      <p:sp>
        <p:nvSpPr>
          <p:cNvPr id="1028" name="Title Placeholder 21"/>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400">
                <a:solidFill>
                  <a:schemeClr val="tx2"/>
                </a:solidFill>
                <a:latin typeface="Perpetua" pitchFamily="18" charset="0"/>
                <a:cs typeface="Arial" charset="0"/>
              </a:defRPr>
            </a:lvl1pPr>
          </a:lstStyle>
          <a:p>
            <a:pPr>
              <a:defRPr/>
            </a:pPr>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cs typeface="+mn-cs"/>
              </a:defRPr>
            </a:lvl1pPr>
          </a:lstStyle>
          <a:p>
            <a:pPr>
              <a:defRPr/>
            </a:pPr>
            <a:r>
              <a:rPr lang="en-US"/>
              <a:t> CS 470/670 Artificial Intelligence </a:t>
            </a: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eaLnBrk="1" hangingPunct="1">
              <a:defRPr sz="1400" smtClean="0">
                <a:solidFill>
                  <a:srgbClr val="FFFFFF"/>
                </a:solidFill>
                <a:latin typeface="Franklin Gothic Book" panose="020B0503020102020204" pitchFamily="34" charset="0"/>
              </a:defRPr>
            </a:lvl1pPr>
          </a:lstStyle>
          <a:p>
            <a:pPr>
              <a:defRPr/>
            </a:pPr>
            <a:fld id="{525BB482-EE70-4CEF-8CA3-75A6D25631C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65" r:id="rId4"/>
    <p:sldLayoutId id="2147483866" r:id="rId5"/>
    <p:sldLayoutId id="2147483867" r:id="rId6"/>
    <p:sldLayoutId id="2147483868" r:id="rId7"/>
    <p:sldLayoutId id="2147483874" r:id="rId8"/>
    <p:sldLayoutId id="2147483875" r:id="rId9"/>
    <p:sldLayoutId id="2147483869" r:id="rId10"/>
    <p:sldLayoutId id="2147483870" r:id="rId11"/>
  </p:sldLayoutIdLst>
  <p:hf hd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27.jpg"/><Relationship Id="rId4" Type="http://schemas.openxmlformats.org/officeDocument/2006/relationships/image" Target="../media/image21.png"/><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ubtitle 2"/>
          <p:cNvSpPr>
            <a:spLocks noGrp="1"/>
          </p:cNvSpPr>
          <p:nvPr>
            <p:ph type="subTitle" idx="1"/>
          </p:nvPr>
        </p:nvSpPr>
        <p:spPr/>
        <p:txBody>
          <a:bodyPr/>
          <a:lstStyle/>
          <a:p>
            <a:pPr eaLnBrk="1" hangingPunct="1"/>
            <a:r>
              <a:rPr lang="en-US" altLang="en-US"/>
              <a:t>Instructor: Dr. Wei Ding</a:t>
            </a:r>
          </a:p>
        </p:txBody>
      </p:sp>
      <p:sp>
        <p:nvSpPr>
          <p:cNvPr id="8195" name="Title 1"/>
          <p:cNvSpPr>
            <a:spLocks noGrp="1"/>
          </p:cNvSpPr>
          <p:nvPr>
            <p:ph type="ctrTitle"/>
          </p:nvPr>
        </p:nvSpPr>
        <p:spPr>
          <a:xfrm>
            <a:off x="457200" y="1506538"/>
            <a:ext cx="8229600" cy="1470025"/>
          </a:xfrm>
        </p:spPr>
        <p:txBody>
          <a:bodyPr/>
          <a:lstStyle/>
          <a:p>
            <a:pPr eaLnBrk="1" hangingPunct="1"/>
            <a:r>
              <a:rPr altLang="en-US" dirty="0"/>
              <a:t>Introduction to Artificial Intelligence (AI)</a:t>
            </a:r>
          </a:p>
        </p:txBody>
      </p:sp>
      <p:sp>
        <p:nvSpPr>
          <p:cNvPr id="8196" name="Slide Number Placeholder 4"/>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E52809BF-BB33-468D-803E-8D8B90FA5158}" type="slidenum">
              <a:rPr lang="en-US" altLang="en-US" sz="1400">
                <a:solidFill>
                  <a:srgbClr val="FFFFFF"/>
                </a:solidFill>
                <a:latin typeface="Franklin Gothic Book" panose="020B0503020102020204" pitchFamily="34" charset="0"/>
              </a:rPr>
              <a:pPr>
                <a:spcBef>
                  <a:spcPct val="0"/>
                </a:spcBef>
                <a:buClrTx/>
                <a:buSzTx/>
                <a:buFontTx/>
                <a:buNone/>
              </a:pPr>
              <a:t>1</a:t>
            </a:fld>
            <a:endParaRPr lang="en-US" altLang="en-US" sz="1400">
              <a:solidFill>
                <a:srgbClr val="FFFFFF"/>
              </a:solidFill>
              <a:latin typeface="Franklin Gothic Book" panose="020B0503020102020204" pitchFamily="34" charset="0"/>
            </a:endParaRPr>
          </a:p>
        </p:txBody>
      </p:sp>
      <p:sp>
        <p:nvSpPr>
          <p:cNvPr id="7173" name="Footer Placeholder 5"/>
          <p:cNvSpPr>
            <a:spLocks noGrp="1"/>
          </p:cNvSpPr>
          <p:nvPr>
            <p:ph type="ftr" sz="quarter" idx="11"/>
          </p:nvPr>
        </p:nvSpPr>
        <p:spPr bwMode="auto">
          <a:ln>
            <a:miter lim="800000"/>
            <a:headEnd/>
            <a:tailEnd/>
          </a:ln>
        </p:spPr>
        <p:txBody>
          <a:bodyPr vert="horz" wrap="square" lIns="91440" tIns="45720" rIns="91440" bIns="45720" numCol="1" compatLnSpc="1">
            <a:prstTxWarp prst="textNoShape">
              <a:avLst/>
            </a:prstTxWarp>
          </a:bodyPr>
          <a:lstStyle/>
          <a:p>
            <a:pPr fontAlgn="base">
              <a:spcBef>
                <a:spcPct val="0"/>
              </a:spcBef>
              <a:spcAft>
                <a:spcPct val="0"/>
              </a:spcAft>
              <a:defRPr/>
            </a:pPr>
            <a:r>
              <a:rPr lang="en-US"/>
              <a:t> CS 470/670 Artificial Intelligence </a:t>
            </a:r>
          </a:p>
        </p:txBody>
      </p:sp>
    </p:spTree>
  </p:cSld>
  <p:clrMapOvr>
    <a:masterClrMapping/>
  </p:clrMapOvr>
  <p:transition spd="med">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a:t>Acting humanly: Turing Test </a:t>
            </a:r>
          </a:p>
        </p:txBody>
      </p:sp>
      <p:sp>
        <p:nvSpPr>
          <p:cNvPr id="18435"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35B59C73-0AD8-4523-8974-8EE0B2173A8E}" type="slidenum">
              <a:rPr lang="en-US" altLang="en-US" sz="1400">
                <a:solidFill>
                  <a:srgbClr val="FFFFFF"/>
                </a:solidFill>
                <a:latin typeface="Franklin Gothic Book" panose="020B0503020102020204" pitchFamily="34" charset="0"/>
              </a:rPr>
              <a:pPr>
                <a:spcBef>
                  <a:spcPct val="0"/>
                </a:spcBef>
                <a:buClrTx/>
                <a:buSzTx/>
                <a:buFontTx/>
                <a:buNone/>
              </a:pPr>
              <a:t>10</a:t>
            </a:fld>
            <a:endParaRPr lang="en-US" altLang="en-US" sz="1400">
              <a:solidFill>
                <a:srgbClr val="FFFFFF"/>
              </a:solidFill>
              <a:latin typeface="Franklin Gothic Book" panose="020B0503020102020204" pitchFamily="34" charset="0"/>
            </a:endParaRPr>
          </a:p>
        </p:txBody>
      </p:sp>
      <p:sp>
        <p:nvSpPr>
          <p:cNvPr id="18436" name="Content Placeholder 3"/>
          <p:cNvSpPr>
            <a:spLocks noGrp="1"/>
          </p:cNvSpPr>
          <p:nvPr>
            <p:ph sz="quarter" idx="1"/>
          </p:nvPr>
        </p:nvSpPr>
        <p:spPr/>
        <p:txBody>
          <a:bodyPr/>
          <a:lstStyle/>
          <a:p>
            <a:pPr eaLnBrk="1" hangingPunct="1"/>
            <a:r>
              <a:rPr lang="en-US" altLang="en-US"/>
              <a:t>To pass the Turing Test, the computer would need to possess the following capabilities:</a:t>
            </a:r>
          </a:p>
          <a:p>
            <a:pPr lvl="1" eaLnBrk="1" hangingPunct="1"/>
            <a:r>
              <a:rPr lang="en-US" altLang="en-US" b="1"/>
              <a:t>Natural language processing </a:t>
            </a:r>
            <a:r>
              <a:rPr lang="en-US" altLang="en-US"/>
              <a:t>to enable it to communicate successfully in English</a:t>
            </a:r>
          </a:p>
          <a:p>
            <a:pPr lvl="1" eaLnBrk="1" hangingPunct="1"/>
            <a:r>
              <a:rPr lang="en-US" altLang="en-US" b="1"/>
              <a:t>Knowledge representation </a:t>
            </a:r>
            <a:r>
              <a:rPr lang="en-US" altLang="en-US"/>
              <a:t>to store what it knows or hears</a:t>
            </a:r>
          </a:p>
          <a:p>
            <a:pPr lvl="1" eaLnBrk="1" hangingPunct="1"/>
            <a:r>
              <a:rPr lang="en-US" altLang="en-US" b="1"/>
              <a:t>Automated reasoning </a:t>
            </a:r>
            <a:r>
              <a:rPr lang="en-US" altLang="en-US"/>
              <a:t>to use the stored information to answer questions and to draw new conclusions</a:t>
            </a:r>
          </a:p>
          <a:p>
            <a:pPr lvl="1" eaLnBrk="1" hangingPunct="1"/>
            <a:r>
              <a:rPr lang="en-US" altLang="en-US" b="1"/>
              <a:t>Machine learning </a:t>
            </a:r>
            <a:r>
              <a:rPr lang="en-US" altLang="en-US"/>
              <a:t>to adapt to new circumstances and to detect and extrapolate patterns</a:t>
            </a:r>
          </a:p>
          <a:p>
            <a:pPr lvl="1" eaLnBrk="1" hangingPunct="1"/>
            <a:r>
              <a:rPr lang="en-US" altLang="en-US" b="1"/>
              <a:t>Computer vision </a:t>
            </a:r>
            <a:r>
              <a:rPr lang="en-US" altLang="en-US"/>
              <a:t>to perceive objects</a:t>
            </a:r>
          </a:p>
          <a:p>
            <a:pPr lvl="1" eaLnBrk="1" hangingPunct="1"/>
            <a:r>
              <a:rPr lang="en-US" altLang="en-US" b="1"/>
              <a:t>Robotics</a:t>
            </a:r>
            <a:r>
              <a:rPr lang="en-US" altLang="en-US"/>
              <a:t> to manipulate objects and move about</a:t>
            </a:r>
          </a:p>
          <a:p>
            <a:pPr lvl="1" eaLnBrk="1" hangingPunct="1"/>
            <a:endParaRPr lang="en-US" altLang="en-US"/>
          </a:p>
          <a:p>
            <a:pPr lvl="1" eaLnBrk="1" hangingPunct="1"/>
            <a:endParaRPr lang="en-US" altLang="en-US"/>
          </a:p>
        </p:txBody>
      </p:sp>
      <p:sp>
        <p:nvSpPr>
          <p:cNvPr id="11269" name="Footer Placeholder 4"/>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Tree>
  </p:cSld>
  <p:clrMapOvr>
    <a:masterClrMapping/>
  </p:clrMapOvr>
  <p:transition spd="med">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Thinking humanly: cognitive modeling</a:t>
            </a:r>
          </a:p>
        </p:txBody>
      </p:sp>
      <p:sp>
        <p:nvSpPr>
          <p:cNvPr id="20483"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3B988D09-7AE2-4B0A-82AE-EE48EE850515}" type="slidenum">
              <a:rPr lang="en-US" altLang="en-US" sz="1400">
                <a:solidFill>
                  <a:srgbClr val="FFFFFF"/>
                </a:solidFill>
                <a:latin typeface="Franklin Gothic Book" panose="020B0503020102020204" pitchFamily="34" charset="0"/>
              </a:rPr>
              <a:pPr>
                <a:spcBef>
                  <a:spcPct val="0"/>
                </a:spcBef>
                <a:buClrTx/>
                <a:buSzTx/>
                <a:buFontTx/>
                <a:buNone/>
              </a:pPr>
              <a:t>11</a:t>
            </a:fld>
            <a:endParaRPr lang="en-US" altLang="en-US" sz="1400">
              <a:solidFill>
                <a:srgbClr val="FFFFFF"/>
              </a:solidFill>
              <a:latin typeface="Franklin Gothic Book" panose="020B0503020102020204" pitchFamily="34" charset="0"/>
            </a:endParaRPr>
          </a:p>
        </p:txBody>
      </p:sp>
      <p:sp>
        <p:nvSpPr>
          <p:cNvPr id="20484" name="Content Placeholder 3"/>
          <p:cNvSpPr>
            <a:spLocks noGrp="1"/>
          </p:cNvSpPr>
          <p:nvPr>
            <p:ph sz="quarter" idx="1"/>
          </p:nvPr>
        </p:nvSpPr>
        <p:spPr/>
        <p:txBody>
          <a:bodyPr/>
          <a:lstStyle/>
          <a:p>
            <a:pPr eaLnBrk="1" hangingPunct="1"/>
            <a:r>
              <a:rPr lang="en-US" altLang="en-US"/>
              <a:t>Comparison of the trace of computer program reasoning steps to traces of human subjects solving the same problem.</a:t>
            </a:r>
          </a:p>
          <a:p>
            <a:pPr eaLnBrk="1" hangingPunct="1"/>
            <a:r>
              <a:rPr lang="en-US" altLang="en-US" b="1"/>
              <a:t>Cognitive Science </a:t>
            </a:r>
            <a:r>
              <a:rPr lang="en-US" altLang="en-US"/>
              <a:t>brings together computer models from AI and experimental techniques from psychology to try to construct precise and testable theories of the working of the human mind. </a:t>
            </a:r>
          </a:p>
          <a:p>
            <a:pPr eaLnBrk="1" hangingPunct="1"/>
            <a:r>
              <a:rPr lang="en-US" altLang="en-US"/>
              <a:t>Now distinct from AI</a:t>
            </a:r>
          </a:p>
          <a:p>
            <a:pPr lvl="1" eaLnBrk="1" hangingPunct="1"/>
            <a:r>
              <a:rPr lang="en-US" altLang="en-US"/>
              <a:t>AI and Cognitive Science fertilize each other in the areas of vision and natural language.</a:t>
            </a:r>
          </a:p>
        </p:txBody>
      </p:sp>
      <p:sp>
        <p:nvSpPr>
          <p:cNvPr id="12293" name="Footer Placeholder 4"/>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Tree>
  </p:cSld>
  <p:clrMapOvr>
    <a:masterClrMapping/>
  </p:clrMapOvr>
  <p:transition spd="med">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ltLang="en-US"/>
              <a:t>A Rationalist Approach</a:t>
            </a:r>
          </a:p>
        </p:txBody>
      </p:sp>
      <p:sp>
        <p:nvSpPr>
          <p:cNvPr id="22531"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8FE0AEE8-835F-466A-A6F0-93F7BA17A7BD}" type="slidenum">
              <a:rPr lang="en-US" altLang="en-US" sz="1400">
                <a:solidFill>
                  <a:srgbClr val="FFFFFF"/>
                </a:solidFill>
                <a:latin typeface="Franklin Gothic Book" panose="020B0503020102020204" pitchFamily="34" charset="0"/>
              </a:rPr>
              <a:pPr>
                <a:spcBef>
                  <a:spcPct val="0"/>
                </a:spcBef>
                <a:buClrTx/>
                <a:buSzTx/>
                <a:buFontTx/>
                <a:buNone/>
              </a:pPr>
              <a:t>12</a:t>
            </a:fld>
            <a:endParaRPr lang="en-US" altLang="en-US" sz="1400">
              <a:solidFill>
                <a:srgbClr val="FFFFFF"/>
              </a:solidFill>
              <a:latin typeface="Franklin Gothic Book" panose="020B0503020102020204" pitchFamily="34" charset="0"/>
            </a:endParaRPr>
          </a:p>
        </p:txBody>
      </p:sp>
      <p:sp>
        <p:nvSpPr>
          <p:cNvPr id="22532" name="Content Placeholder 3"/>
          <p:cNvSpPr>
            <a:spLocks noGrp="1"/>
          </p:cNvSpPr>
          <p:nvPr>
            <p:ph sz="quarter" idx="1"/>
          </p:nvPr>
        </p:nvSpPr>
        <p:spPr>
          <a:xfrm>
            <a:off x="914400" y="1447800"/>
            <a:ext cx="3200400" cy="4572000"/>
          </a:xfrm>
        </p:spPr>
        <p:txBody>
          <a:bodyPr/>
          <a:lstStyle/>
          <a:p>
            <a:pPr eaLnBrk="1" hangingPunct="1"/>
            <a:r>
              <a:rPr lang="en-US" altLang="en-US"/>
              <a:t>A rationalist approach involves a combination of mathematics and engineering.</a:t>
            </a:r>
          </a:p>
        </p:txBody>
      </p:sp>
      <p:sp>
        <p:nvSpPr>
          <p:cNvPr id="6" name="Rounded Rectangle 5"/>
          <p:cNvSpPr/>
          <p:nvPr/>
        </p:nvSpPr>
        <p:spPr bwMode="auto">
          <a:xfrm>
            <a:off x="4267200" y="2286000"/>
            <a:ext cx="2971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prstClr val="white"/>
                </a:solidFill>
              </a:rPr>
              <a:t>Thinking Rationally</a:t>
            </a:r>
          </a:p>
        </p:txBody>
      </p:sp>
      <p:sp>
        <p:nvSpPr>
          <p:cNvPr id="8" name="Rounded Rectangle 7"/>
          <p:cNvSpPr/>
          <p:nvPr/>
        </p:nvSpPr>
        <p:spPr bwMode="auto">
          <a:xfrm>
            <a:off x="4267200" y="3276600"/>
            <a:ext cx="2971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prstClr val="white"/>
                </a:solidFill>
              </a:rPr>
              <a:t>Acting Rationally</a:t>
            </a:r>
          </a:p>
        </p:txBody>
      </p:sp>
      <p:sp>
        <p:nvSpPr>
          <p:cNvPr id="8198" name="Footer Placeholder 9"/>
          <p:cNvSpPr>
            <a:spLocks noGrp="1"/>
          </p:cNvSpPr>
          <p:nvPr>
            <p:ph type="ftr" sz="quarter" idx="11"/>
          </p:nvPr>
        </p:nvSpPr>
        <p:spPr bwMode="auto">
          <a:ln>
            <a:miter lim="800000"/>
            <a:headEnd/>
            <a:tailEnd/>
          </a:ln>
        </p:spPr>
        <p:txBody>
          <a:bodyPr/>
          <a:lstStyle/>
          <a:p>
            <a:pPr>
              <a:defRPr/>
            </a:pPr>
            <a:endParaRPr lang="en-US">
              <a:solidFill>
                <a:srgbClr val="696464"/>
              </a:solidFill>
            </a:endParaRPr>
          </a:p>
          <a:p>
            <a:pPr>
              <a:defRPr/>
            </a:pPr>
            <a:r>
              <a:rPr lang="en-US">
                <a:solidFill>
                  <a:srgbClr val="696464"/>
                </a:solidFill>
              </a:rPr>
              <a:t>CS 470/670 Artificial Intelligence</a:t>
            </a:r>
          </a:p>
          <a:p>
            <a:pPr>
              <a:defRPr/>
            </a:pPr>
            <a:endParaRPr lang="en-US">
              <a:solidFill>
                <a:srgbClr val="696464"/>
              </a:solidFill>
            </a:endParaRPr>
          </a:p>
        </p:txBody>
      </p:sp>
    </p:spTree>
  </p:cSld>
  <p:clrMapOvr>
    <a:masterClrMapping/>
  </p:clrMapOvr>
  <p:transition spd="med">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Thinking rationally: "laws of thought"</a:t>
            </a:r>
          </a:p>
        </p:txBody>
      </p:sp>
      <p:sp>
        <p:nvSpPr>
          <p:cNvPr id="24579"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7BF04150-94C7-4D36-BC75-E3CA205CBE7A}" type="slidenum">
              <a:rPr lang="en-US" altLang="en-US" sz="1400">
                <a:solidFill>
                  <a:srgbClr val="FFFFFF"/>
                </a:solidFill>
                <a:latin typeface="Franklin Gothic Book" panose="020B0503020102020204" pitchFamily="34" charset="0"/>
              </a:rPr>
              <a:pPr>
                <a:spcBef>
                  <a:spcPct val="0"/>
                </a:spcBef>
                <a:buClrTx/>
                <a:buSzTx/>
                <a:buFontTx/>
                <a:buNone/>
              </a:pPr>
              <a:t>13</a:t>
            </a:fld>
            <a:endParaRPr lang="en-US" altLang="en-US" sz="1400">
              <a:solidFill>
                <a:srgbClr val="FFFFFF"/>
              </a:solidFill>
              <a:latin typeface="Franklin Gothic Book" panose="020B0503020102020204" pitchFamily="34" charset="0"/>
            </a:endParaRPr>
          </a:p>
        </p:txBody>
      </p:sp>
      <p:sp>
        <p:nvSpPr>
          <p:cNvPr id="24580" name="Content Placeholder 3"/>
          <p:cNvSpPr>
            <a:spLocks noGrp="1"/>
          </p:cNvSpPr>
          <p:nvPr>
            <p:ph sz="quarter" idx="1"/>
          </p:nvPr>
        </p:nvSpPr>
        <p:spPr>
          <a:xfrm>
            <a:off x="381000" y="1447800"/>
            <a:ext cx="8305800" cy="4572000"/>
          </a:xfrm>
        </p:spPr>
        <p:txBody>
          <a:bodyPr/>
          <a:lstStyle/>
          <a:p>
            <a:pPr eaLnBrk="1" hangingPunct="1"/>
            <a:r>
              <a:rPr lang="en-US" altLang="en-US" dirty="0"/>
              <a:t>The Greek philosopher Aristotle was one of the first to attempt to codify “right thinking.”</a:t>
            </a:r>
          </a:p>
          <a:p>
            <a:pPr eaLnBrk="1" hangingPunct="1"/>
            <a:r>
              <a:rPr lang="en-US" altLang="en-US" dirty="0"/>
              <a:t>His syllogisms provided patterns for argument structures that always yielded correct conclusions when given correct premises.</a:t>
            </a:r>
          </a:p>
          <a:p>
            <a:pPr lvl="1" eaLnBrk="1" hangingPunct="1"/>
            <a:r>
              <a:rPr lang="en-US" altLang="en-US" dirty="0"/>
              <a:t>For example, “Socrates is a man; all men are mortal; therefore, Socrates is mortal.” </a:t>
            </a:r>
            <a:r>
              <a:rPr lang="en-US" altLang="en-US" dirty="0">
                <a:sym typeface="Wingdings" panose="05000000000000000000" pitchFamily="2" charset="2"/>
              </a:rPr>
              <a:t> initiated the field called </a:t>
            </a:r>
            <a:r>
              <a:rPr lang="en-US" altLang="en-US" b="1" dirty="0">
                <a:sym typeface="Wingdings" panose="05000000000000000000" pitchFamily="2" charset="2"/>
              </a:rPr>
              <a:t>logic</a:t>
            </a:r>
            <a:r>
              <a:rPr lang="en-US" altLang="en-US" dirty="0">
                <a:sym typeface="Wingdings" panose="05000000000000000000" pitchFamily="2" charset="2"/>
              </a:rPr>
              <a:t>. </a:t>
            </a:r>
            <a:endParaRPr lang="en-US" altLang="en-US" dirty="0"/>
          </a:p>
          <a:p>
            <a:pPr eaLnBrk="1" hangingPunct="1"/>
            <a:endParaRPr lang="en-US" altLang="en-US" dirty="0"/>
          </a:p>
        </p:txBody>
      </p:sp>
      <p:sp>
        <p:nvSpPr>
          <p:cNvPr id="5" name="Rounded Rectangle 4"/>
          <p:cNvSpPr/>
          <p:nvPr/>
        </p:nvSpPr>
        <p:spPr>
          <a:xfrm>
            <a:off x="152400" y="4038600"/>
            <a:ext cx="8839200"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2400" dirty="0"/>
              <a:t>Two main obstacles:</a:t>
            </a:r>
          </a:p>
          <a:p>
            <a:pPr marL="342900" indent="-342900" eaLnBrk="1" fontAlgn="auto" hangingPunct="1">
              <a:spcBef>
                <a:spcPts val="0"/>
              </a:spcBef>
              <a:spcAft>
                <a:spcPts val="0"/>
              </a:spcAft>
              <a:buFont typeface="+mj-lt"/>
              <a:buAutoNum type="arabicPeriod"/>
              <a:defRPr/>
            </a:pPr>
            <a:r>
              <a:rPr lang="en-US" sz="2400" dirty="0"/>
              <a:t>It is not easy to take informal knowledge and state it in the formal terms required by logical notation, particularly when the knowledge is less than 100% certain.</a:t>
            </a:r>
          </a:p>
          <a:p>
            <a:pPr marL="342900" indent="-342900" eaLnBrk="1" fontAlgn="auto" hangingPunct="1">
              <a:spcBef>
                <a:spcPts val="0"/>
              </a:spcBef>
              <a:spcAft>
                <a:spcPts val="0"/>
              </a:spcAft>
              <a:buFont typeface="+mj-lt"/>
              <a:buAutoNum type="arabicPeriod"/>
              <a:defRPr/>
            </a:pPr>
            <a:r>
              <a:rPr lang="en-US" sz="2400" dirty="0"/>
              <a:t>There is a big difference between being able to solve a problem “in principle” and doing so in practice.  </a:t>
            </a:r>
          </a:p>
        </p:txBody>
      </p:sp>
      <p:sp>
        <p:nvSpPr>
          <p:cNvPr id="13318" name="Footer Placeholder 5"/>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a:t>The challenge of Logic Reasoning</a:t>
            </a:r>
          </a:p>
        </p:txBody>
      </p:sp>
      <p:sp>
        <p:nvSpPr>
          <p:cNvPr id="26627" name="Content Placeholder 2"/>
          <p:cNvSpPr>
            <a:spLocks noGrp="1"/>
          </p:cNvSpPr>
          <p:nvPr>
            <p:ph sz="quarter" idx="1"/>
          </p:nvPr>
        </p:nvSpPr>
        <p:spPr/>
        <p:txBody>
          <a:bodyPr/>
          <a:lstStyle/>
          <a:p>
            <a:r>
              <a:rPr lang="en-US" altLang="en-US"/>
              <a:t>Even problems with just a few dozen facts can exhaust the computational resources of any computer unless it has some guidance as to which reasoning steps to try fist. </a:t>
            </a:r>
          </a:p>
          <a:p>
            <a:endParaRPr lang="en-US" altLang="en-US"/>
          </a:p>
        </p:txBody>
      </p:sp>
      <p:sp>
        <p:nvSpPr>
          <p:cNvPr id="4" name="Footer Placeholder 3"/>
          <p:cNvSpPr>
            <a:spLocks noGrp="1"/>
          </p:cNvSpPr>
          <p:nvPr>
            <p:ph type="ftr" sz="quarter" idx="11"/>
          </p:nvPr>
        </p:nvSpPr>
        <p:spPr/>
        <p:txBody>
          <a:bodyPr/>
          <a:lstStyle/>
          <a:p>
            <a:pPr>
              <a:defRPr/>
            </a:pPr>
            <a:endParaRPr lang="en-US"/>
          </a:p>
          <a:p>
            <a:pPr>
              <a:defRPr/>
            </a:pPr>
            <a:r>
              <a:rPr lang="en-US"/>
              <a:t>CS 470/670 Artificial Intelligence</a:t>
            </a:r>
          </a:p>
          <a:p>
            <a:pPr>
              <a:defRPr/>
            </a:pPr>
            <a:endParaRPr lang="en-US"/>
          </a:p>
        </p:txBody>
      </p:sp>
      <p:sp>
        <p:nvSpPr>
          <p:cNvPr id="26629" name="Slide Number Placeholder 4"/>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A0C68918-293D-4EBB-B84B-E9A74AF25EBF}" type="slidenum">
              <a:rPr lang="en-US" altLang="en-US" sz="1400">
                <a:solidFill>
                  <a:srgbClr val="FFFFFF"/>
                </a:solidFill>
                <a:latin typeface="Franklin Gothic Book" panose="020B0503020102020204" pitchFamily="34" charset="0"/>
              </a:rPr>
              <a:pPr>
                <a:spcBef>
                  <a:spcPct val="0"/>
                </a:spcBef>
                <a:buClrTx/>
                <a:buSzTx/>
                <a:buFontTx/>
                <a:buNone/>
              </a:pPr>
              <a:t>14</a:t>
            </a:fld>
            <a:endParaRPr lang="en-US" altLang="en-US" sz="1400">
              <a:solidFill>
                <a:srgbClr val="FFFFFF"/>
              </a:solidFill>
              <a:latin typeface="Franklin Gothic Book" panose="020B0503020102020204" pitchFamily="34" charset="0"/>
            </a:endParaRPr>
          </a:p>
        </p:txBody>
      </p:sp>
      <p:pic>
        <p:nvPicPr>
          <p:cNvPr id="2" name="Picture 1"/>
          <p:cNvPicPr>
            <a:picLocks noChangeAspect="1"/>
          </p:cNvPicPr>
          <p:nvPr/>
        </p:nvPicPr>
        <p:blipFill>
          <a:blip r:embed="rId2"/>
          <a:stretch>
            <a:fillRect/>
          </a:stretch>
        </p:blipFill>
        <p:spPr>
          <a:xfrm>
            <a:off x="1219200" y="2822852"/>
            <a:ext cx="6342645" cy="3425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a:t>Machine Learning Definition</a:t>
            </a:r>
          </a:p>
        </p:txBody>
      </p:sp>
      <p:sp>
        <p:nvSpPr>
          <p:cNvPr id="27651" name="Content Placeholder 2"/>
          <p:cNvSpPr>
            <a:spLocks noGrp="1"/>
          </p:cNvSpPr>
          <p:nvPr>
            <p:ph sz="quarter" idx="1"/>
          </p:nvPr>
        </p:nvSpPr>
        <p:spPr/>
        <p:txBody>
          <a:bodyPr/>
          <a:lstStyle/>
          <a:p>
            <a:r>
              <a:rPr lang="en-US" altLang="en-US" dirty="0"/>
              <a:t>Arthur Samuel (1959). Machine Learning: Field of study that gives computers the ability to learn without being </a:t>
            </a:r>
            <a:r>
              <a:rPr lang="en-US" altLang="en-US" dirty="0">
                <a:solidFill>
                  <a:srgbClr val="FF0000"/>
                </a:solidFill>
              </a:rPr>
              <a:t>explicitly programmed</a:t>
            </a:r>
            <a:r>
              <a:rPr lang="en-US" altLang="en-US" dirty="0"/>
              <a:t>. </a:t>
            </a:r>
          </a:p>
          <a:p>
            <a:r>
              <a:rPr lang="en-US" altLang="en-US" dirty="0"/>
              <a:t>A Computer Checker Game: Arthur Samuel managed to write a checkers program that could play checkers much better than he personally could, and this is an instance of maybe computers learning to do things that they were not programmed explicitly to do.</a:t>
            </a:r>
          </a:p>
          <a:p>
            <a:r>
              <a:rPr lang="en-US" altLang="en-US" dirty="0"/>
              <a:t>We will learn alpha-beta pruning and minimax strategy designed by Samuel later in the semester. </a:t>
            </a:r>
          </a:p>
        </p:txBody>
      </p:sp>
      <p:sp>
        <p:nvSpPr>
          <p:cNvPr id="4" name="Footer Placeholder 3"/>
          <p:cNvSpPr>
            <a:spLocks noGrp="1"/>
          </p:cNvSpPr>
          <p:nvPr>
            <p:ph type="ftr" sz="quarter" idx="11"/>
          </p:nvPr>
        </p:nvSpPr>
        <p:spPr/>
        <p:txBody>
          <a:bodyPr/>
          <a:lstStyle/>
          <a:p>
            <a:pPr>
              <a:defRPr/>
            </a:pPr>
            <a:endParaRPr lang="en-US"/>
          </a:p>
          <a:p>
            <a:pPr>
              <a:defRPr/>
            </a:pPr>
            <a:r>
              <a:rPr lang="en-US"/>
              <a:t>CS 470/670 Artificial Intelligence</a:t>
            </a:r>
          </a:p>
          <a:p>
            <a:pPr>
              <a:defRPr/>
            </a:pPr>
            <a:endParaRPr lang="en-US"/>
          </a:p>
        </p:txBody>
      </p:sp>
      <p:sp>
        <p:nvSpPr>
          <p:cNvPr id="27653" name="Slide Number Placeholder 4"/>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33F81475-96AD-4273-83AC-50E530812C15}" type="slidenum">
              <a:rPr lang="en-US" altLang="en-US" sz="1400">
                <a:solidFill>
                  <a:srgbClr val="FFFFFF"/>
                </a:solidFill>
                <a:latin typeface="Franklin Gothic Book" panose="020B0503020102020204" pitchFamily="34" charset="0"/>
              </a:rPr>
              <a:pPr>
                <a:spcBef>
                  <a:spcPct val="0"/>
                </a:spcBef>
                <a:buClrTx/>
                <a:buSzTx/>
                <a:buFontTx/>
                <a:buNone/>
              </a:pPr>
              <a:t>15</a:t>
            </a:fld>
            <a:endParaRPr lang="en-US" altLang="en-US" sz="1400">
              <a:solidFill>
                <a:srgbClr val="FFFFFF"/>
              </a:solidFill>
              <a:latin typeface="Franklin Gothic Book" panose="020B05030201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a:t>Another more modern definition of Machine Learning</a:t>
            </a:r>
          </a:p>
        </p:txBody>
      </p:sp>
      <p:sp>
        <p:nvSpPr>
          <p:cNvPr id="28675" name="Content Placeholder 2"/>
          <p:cNvSpPr>
            <a:spLocks noGrp="1"/>
          </p:cNvSpPr>
          <p:nvPr>
            <p:ph sz="quarter" idx="1"/>
          </p:nvPr>
        </p:nvSpPr>
        <p:spPr>
          <a:xfrm>
            <a:off x="381000" y="1447800"/>
            <a:ext cx="8305800" cy="4572000"/>
          </a:xfrm>
        </p:spPr>
        <p:txBody>
          <a:bodyPr/>
          <a:lstStyle/>
          <a:p>
            <a:r>
              <a:rPr lang="en-US" altLang="en-US"/>
              <a:t>Tom Mitchell: A computer program is set to learn from an experience E with respect to some task T and some performance measure P if its performance on T as measured by P improves with experience E.</a:t>
            </a:r>
          </a:p>
          <a:p>
            <a:r>
              <a:rPr lang="en-US" altLang="en-US"/>
              <a:t>For example, in the case of checkers, the experience E that a program has would be the experience of playing lots of games of checkers against itself. The task T is the task of playing checkers, and the performance measure P will be something like the fraction of games it wins against a certain set of human opponents. And by this definition, we'll say that Arthur Samuel's checkers program has learned to play checkers</a:t>
            </a:r>
          </a:p>
        </p:txBody>
      </p:sp>
      <p:sp>
        <p:nvSpPr>
          <p:cNvPr id="4" name="Footer Placeholder 3"/>
          <p:cNvSpPr>
            <a:spLocks noGrp="1"/>
          </p:cNvSpPr>
          <p:nvPr>
            <p:ph type="ftr" sz="quarter" idx="11"/>
          </p:nvPr>
        </p:nvSpPr>
        <p:spPr/>
        <p:txBody>
          <a:bodyPr/>
          <a:lstStyle/>
          <a:p>
            <a:pPr>
              <a:defRPr/>
            </a:pPr>
            <a:endParaRPr lang="en-US"/>
          </a:p>
          <a:p>
            <a:pPr>
              <a:defRPr/>
            </a:pPr>
            <a:r>
              <a:rPr lang="en-US"/>
              <a:t>CS 470/670 Artificial Intelligence</a:t>
            </a:r>
          </a:p>
          <a:p>
            <a:pPr>
              <a:defRPr/>
            </a:pPr>
            <a:endParaRPr lang="en-US"/>
          </a:p>
        </p:txBody>
      </p:sp>
      <p:sp>
        <p:nvSpPr>
          <p:cNvPr id="28677" name="Slide Number Placeholder 4"/>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DDAEE924-556C-4FE2-8237-F9A68FFDB085}" type="slidenum">
              <a:rPr lang="en-US" altLang="en-US" sz="1400">
                <a:solidFill>
                  <a:srgbClr val="FFFFFF"/>
                </a:solidFill>
                <a:latin typeface="Franklin Gothic Book" panose="020B0503020102020204" pitchFamily="34" charset="0"/>
              </a:rPr>
              <a:pPr>
                <a:spcBef>
                  <a:spcPct val="0"/>
                </a:spcBef>
                <a:buClrTx/>
                <a:buSzTx/>
                <a:buFontTx/>
                <a:buNone/>
              </a:pPr>
              <a:t>16</a:t>
            </a:fld>
            <a:endParaRPr lang="en-US" altLang="en-US" sz="1400">
              <a:solidFill>
                <a:srgbClr val="FFFFFF"/>
              </a:solidFill>
              <a:latin typeface="Franklin Gothic Book" panose="020B05030201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en-US"/>
              <a:t>Acting rationally: rational agent</a:t>
            </a:r>
          </a:p>
        </p:txBody>
      </p:sp>
      <p:sp>
        <p:nvSpPr>
          <p:cNvPr id="14339" name="Footer Placeholder 2"/>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
        <p:nvSpPr>
          <p:cNvPr id="29700"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2C6D4789-9C51-49F1-927C-2266F6A74428}" type="slidenum">
              <a:rPr lang="en-US" altLang="en-US" sz="1400">
                <a:solidFill>
                  <a:srgbClr val="FFFFFF"/>
                </a:solidFill>
                <a:latin typeface="Franklin Gothic Book" panose="020B0503020102020204" pitchFamily="34" charset="0"/>
              </a:rPr>
              <a:pPr>
                <a:spcBef>
                  <a:spcPct val="0"/>
                </a:spcBef>
                <a:buClrTx/>
                <a:buSzTx/>
                <a:buFontTx/>
                <a:buNone/>
              </a:pPr>
              <a:t>17</a:t>
            </a:fld>
            <a:endParaRPr lang="en-US" altLang="en-US" sz="1400">
              <a:solidFill>
                <a:srgbClr val="FFFFFF"/>
              </a:solidFill>
              <a:latin typeface="Franklin Gothic Book" panose="020B0503020102020204" pitchFamily="34" charset="0"/>
            </a:endParaRPr>
          </a:p>
        </p:txBody>
      </p:sp>
      <p:sp>
        <p:nvSpPr>
          <p:cNvPr id="29701" name="Content Placeholder 4"/>
          <p:cNvSpPr>
            <a:spLocks noGrp="1"/>
          </p:cNvSpPr>
          <p:nvPr>
            <p:ph sz="quarter" idx="1"/>
          </p:nvPr>
        </p:nvSpPr>
        <p:spPr/>
        <p:txBody>
          <a:bodyPr/>
          <a:lstStyle/>
          <a:p>
            <a:pPr eaLnBrk="1" hangingPunct="1"/>
            <a:r>
              <a:rPr lang="en-US" altLang="en-US" b="1"/>
              <a:t>Rational</a:t>
            </a:r>
            <a:r>
              <a:rPr lang="en-US" altLang="en-US"/>
              <a:t> behavior: doing the right thing</a:t>
            </a:r>
          </a:p>
          <a:p>
            <a:pPr eaLnBrk="1" hangingPunct="1"/>
            <a:r>
              <a:rPr lang="en-US" altLang="en-US"/>
              <a:t>The </a:t>
            </a:r>
            <a:r>
              <a:rPr lang="en-US" altLang="en-US" b="1"/>
              <a:t>right thing</a:t>
            </a:r>
            <a:r>
              <a:rPr lang="en-US" altLang="en-US"/>
              <a:t>: that which is expected to maximize goal achievement, given the available information</a:t>
            </a:r>
          </a:p>
          <a:p>
            <a:pPr eaLnBrk="1" hangingPunct="1"/>
            <a:r>
              <a:rPr lang="en-US" altLang="en-US"/>
              <a:t>We will concentrate on general principles of rational agents and on components for constructing them. </a:t>
            </a:r>
          </a:p>
          <a:p>
            <a:pPr eaLnBrk="1" hangingPunct="1">
              <a:buFont typeface="Wingdings 2" panose="05020102010507070707" pitchFamily="18" charset="2"/>
              <a:buNone/>
            </a:pPr>
            <a:endParaRPr lang="en-US" altLang="en-US"/>
          </a:p>
        </p:txBody>
      </p:sp>
      <p:sp>
        <p:nvSpPr>
          <p:cNvPr id="6" name="Rounded Rectangle 5"/>
          <p:cNvSpPr/>
          <p:nvPr/>
        </p:nvSpPr>
        <p:spPr>
          <a:xfrm>
            <a:off x="1066800" y="3810000"/>
            <a:ext cx="7467600"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buFont typeface="Arial" pitchFamily="34" charset="0"/>
              <a:buChar char="•"/>
              <a:defRPr/>
            </a:pPr>
            <a:r>
              <a:rPr lang="en-US" sz="2600" dirty="0"/>
              <a:t>Achieving perfect rationality – always doing the right thing – is not feasible in complicated environments.</a:t>
            </a:r>
          </a:p>
          <a:p>
            <a:pPr eaLnBrk="1" fontAlgn="auto" hangingPunct="1">
              <a:spcBef>
                <a:spcPts val="0"/>
              </a:spcBef>
              <a:spcAft>
                <a:spcPts val="0"/>
              </a:spcAft>
              <a:buFont typeface="Arial" pitchFamily="34" charset="0"/>
              <a:buChar char="•"/>
              <a:defRPr/>
            </a:pPr>
            <a:r>
              <a:rPr lang="en-US" sz="2600" dirty="0"/>
              <a:t>Limited rationality – acting appropriately when there is not enough time to do all the computations one might like.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a:t>Rational agents</a:t>
            </a:r>
          </a:p>
        </p:txBody>
      </p:sp>
      <p:sp>
        <p:nvSpPr>
          <p:cNvPr id="15363" name="Footer Placeholder 2"/>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
        <p:nvSpPr>
          <p:cNvPr id="31748"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4BEA00CD-C2B5-4C0A-A3DE-7F3772F0A86B}" type="slidenum">
              <a:rPr lang="en-US" altLang="en-US" sz="1400">
                <a:solidFill>
                  <a:srgbClr val="FFFFFF"/>
                </a:solidFill>
                <a:latin typeface="Franklin Gothic Book" panose="020B0503020102020204" pitchFamily="34" charset="0"/>
              </a:rPr>
              <a:pPr>
                <a:spcBef>
                  <a:spcPct val="0"/>
                </a:spcBef>
                <a:buClrTx/>
                <a:buSzTx/>
                <a:buFontTx/>
                <a:buNone/>
              </a:pPr>
              <a:t>18</a:t>
            </a:fld>
            <a:endParaRPr lang="en-US" altLang="en-US" sz="1400">
              <a:solidFill>
                <a:srgbClr val="FFFFFF"/>
              </a:solidFill>
              <a:latin typeface="Franklin Gothic Book" panose="020B0503020102020204" pitchFamily="34" charset="0"/>
            </a:endParaRPr>
          </a:p>
        </p:txBody>
      </p:sp>
      <p:sp>
        <p:nvSpPr>
          <p:cNvPr id="31749" name="Content Placeholder 4"/>
          <p:cNvSpPr>
            <a:spLocks noGrp="1"/>
          </p:cNvSpPr>
          <p:nvPr>
            <p:ph sz="quarter" idx="1"/>
          </p:nvPr>
        </p:nvSpPr>
        <p:spPr/>
        <p:txBody>
          <a:bodyPr/>
          <a:lstStyle/>
          <a:p>
            <a:pPr eaLnBrk="1" hangingPunct="1"/>
            <a:r>
              <a:rPr lang="en-US" altLang="en-US" sz="2800" dirty="0"/>
              <a:t>An </a:t>
            </a:r>
            <a:r>
              <a:rPr lang="en-US" altLang="en-US" sz="2800" b="1" dirty="0"/>
              <a:t>agent</a:t>
            </a:r>
            <a:r>
              <a:rPr lang="en-US" altLang="en-US" sz="2800" dirty="0"/>
              <a:t> is an entity that perceives and acts.</a:t>
            </a:r>
          </a:p>
          <a:p>
            <a:pPr eaLnBrk="1" hangingPunct="1">
              <a:buFont typeface="Wingdings 2" panose="05020102010507070707" pitchFamily="18" charset="2"/>
              <a:buNone/>
            </a:pPr>
            <a:r>
              <a:rPr lang="en-US" altLang="en-US" sz="2800" dirty="0"/>
              <a:t>    Abstractly, an agent is a function from percept histories to actions:</a:t>
            </a:r>
          </a:p>
          <a:p>
            <a:pPr algn="ctr" eaLnBrk="1" hangingPunct="1">
              <a:buFont typeface="Wingdings 2" panose="05020102010507070707" pitchFamily="18" charset="2"/>
              <a:buNone/>
            </a:pPr>
            <a:r>
              <a:rPr lang="en-US" altLang="en-US" sz="2800" dirty="0"/>
              <a:t>[</a:t>
            </a:r>
            <a:r>
              <a:rPr lang="en-US" altLang="en-US" sz="2800" i="1" dirty="0"/>
              <a:t>f</a:t>
            </a:r>
            <a:r>
              <a:rPr lang="en-US" altLang="en-US" sz="2800" dirty="0"/>
              <a:t>: </a:t>
            </a:r>
            <a:r>
              <a:rPr lang="en-US" altLang="en-US" sz="2800" dirty="0">
                <a:latin typeface="Monotype Corsiva" panose="03010101010201010101" pitchFamily="66" charset="0"/>
              </a:rPr>
              <a:t>P*</a:t>
            </a:r>
            <a:r>
              <a:rPr lang="en-US" altLang="en-US" sz="2800" dirty="0"/>
              <a:t> </a:t>
            </a:r>
            <a:r>
              <a:rPr lang="en-US" altLang="en-US" sz="2800" dirty="0">
                <a:sym typeface="Wingdings" panose="05000000000000000000" pitchFamily="2" charset="2"/>
              </a:rPr>
              <a:t></a:t>
            </a:r>
            <a:r>
              <a:rPr lang="en-US" altLang="en-US" sz="2800" dirty="0"/>
              <a:t> </a:t>
            </a:r>
            <a:r>
              <a:rPr lang="en-US" altLang="en-US" sz="2800" dirty="0">
                <a:latin typeface="Monotype Corsiva" panose="03010101010201010101" pitchFamily="66" charset="0"/>
              </a:rPr>
              <a:t>A</a:t>
            </a:r>
            <a:r>
              <a:rPr lang="en-US" altLang="en-US" sz="2800" dirty="0"/>
              <a:t>]</a:t>
            </a:r>
          </a:p>
          <a:p>
            <a:pPr eaLnBrk="1" hangingPunct="1"/>
            <a:r>
              <a:rPr lang="en-US" altLang="en-US" sz="2800" dirty="0"/>
              <a:t>For any given class of environments and tasks, we seek the agent (or class of agents) with the best performance.</a:t>
            </a:r>
          </a:p>
          <a:p>
            <a:pPr eaLnBrk="1" hangingPunct="1">
              <a:lnSpc>
                <a:spcPct val="80000"/>
              </a:lnSpc>
            </a:pPr>
            <a:r>
              <a:rPr lang="en-US" altLang="en-US" sz="2800" dirty="0"/>
              <a:t>Caveat: computational limitations make perfect rationality unachievable:</a:t>
            </a:r>
          </a:p>
          <a:p>
            <a:pPr lvl="1" eaLnBrk="1" hangingPunct="1">
              <a:lnSpc>
                <a:spcPct val="80000"/>
              </a:lnSpc>
              <a:buFontTx/>
              <a:buNone/>
            </a:pPr>
            <a:r>
              <a:rPr lang="en-US" altLang="en-US" dirty="0">
                <a:cs typeface="Arial" panose="020B0604020202020204" pitchFamily="34" charset="0"/>
                <a:sym typeface="Wingdings" panose="05000000000000000000" pitchFamily="2" charset="2"/>
              </a:rPr>
              <a:t> </a:t>
            </a:r>
            <a:r>
              <a:rPr lang="en-US" altLang="en-US" dirty="0">
                <a:solidFill>
                  <a:srgbClr val="FF0000"/>
                </a:solidFill>
              </a:rPr>
              <a:t>design best program for given machine resources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a:t>The foundations of AI</a:t>
            </a:r>
          </a:p>
        </p:txBody>
      </p:sp>
      <p:sp>
        <p:nvSpPr>
          <p:cNvPr id="16387" name="Footer Placeholder 2"/>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
        <p:nvSpPr>
          <p:cNvPr id="32772"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48A346B3-BA3D-48AC-9DDE-3AD0AEEF165F}" type="slidenum">
              <a:rPr lang="en-US" altLang="en-US" sz="1400">
                <a:solidFill>
                  <a:srgbClr val="FFFFFF"/>
                </a:solidFill>
                <a:latin typeface="Franklin Gothic Book" panose="020B0503020102020204" pitchFamily="34" charset="0"/>
              </a:rPr>
              <a:pPr>
                <a:spcBef>
                  <a:spcPct val="0"/>
                </a:spcBef>
                <a:buClrTx/>
                <a:buSzTx/>
                <a:buFontTx/>
                <a:buNone/>
              </a:pPr>
              <a:t>19</a:t>
            </a:fld>
            <a:endParaRPr lang="en-US" altLang="en-US" sz="1400">
              <a:solidFill>
                <a:srgbClr val="FFFFFF"/>
              </a:solidFill>
              <a:latin typeface="Franklin Gothic Book" panose="020B0503020102020204" pitchFamily="34" charset="0"/>
            </a:endParaRPr>
          </a:p>
        </p:txBody>
      </p:sp>
      <p:sp>
        <p:nvSpPr>
          <p:cNvPr id="32773" name="Content Placeholder 4"/>
          <p:cNvSpPr>
            <a:spLocks noGrp="1"/>
          </p:cNvSpPr>
          <p:nvPr>
            <p:ph sz="quarter" idx="1"/>
          </p:nvPr>
        </p:nvSpPr>
        <p:spPr/>
        <p:txBody>
          <a:bodyPr/>
          <a:lstStyle/>
          <a:p>
            <a:pPr eaLnBrk="1" hangingPunct="1">
              <a:lnSpc>
                <a:spcPct val="80000"/>
              </a:lnSpc>
            </a:pPr>
            <a:r>
              <a:rPr lang="en-US" altLang="en-US" sz="2800"/>
              <a:t>Philosophy (428 B.C. – present): Logic, methods of reasoning, mind as physical system foundations of learning, language, rationality</a:t>
            </a:r>
          </a:p>
          <a:p>
            <a:pPr lvl="1" eaLnBrk="1" hangingPunct="1">
              <a:lnSpc>
                <a:spcPct val="80000"/>
              </a:lnSpc>
            </a:pPr>
            <a:r>
              <a:rPr lang="en-US" altLang="en-US"/>
              <a:t>Aristotle (384-322 B.C.) developed an informal system of syllogism for proper reasoning, which in principle allowed one to generate conclusions mechanically, given initial premises.</a:t>
            </a:r>
          </a:p>
          <a:p>
            <a:pPr lvl="1" eaLnBrk="1" hangingPunct="1">
              <a:lnSpc>
                <a:spcPct val="80000"/>
              </a:lnSpc>
            </a:pPr>
            <a:r>
              <a:rPr lang="en-US" altLang="en-US"/>
              <a:t>The automation of computation. Leonardo da Vinci (1452-1519) designed a mechanical calculator</a:t>
            </a:r>
          </a:p>
          <a:p>
            <a:pPr lvl="1" eaLnBrk="1" hangingPunct="1">
              <a:lnSpc>
                <a:spcPct val="80000"/>
              </a:lnSpc>
            </a:pPr>
            <a:endParaRPr lang="en-US" altLang="en-US"/>
          </a:p>
          <a:p>
            <a:pPr eaLnBrk="1" hangingPunct="1">
              <a:lnSpc>
                <a:spcPct val="80000"/>
              </a:lnSpc>
            </a:pPr>
            <a:endParaRPr lang="en-US" altLang="en-US" sz="2800"/>
          </a:p>
          <a:p>
            <a:pPr eaLnBrk="1" hangingPunct="1"/>
            <a:endParaRPr lang="en-US" altLang="en-US"/>
          </a:p>
        </p:txBody>
      </p:sp>
      <p:pic>
        <p:nvPicPr>
          <p:cNvPr id="32774" name="Picture 2" descr="http://www.diycalculator.com/imgs/hist-leon-sket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038600"/>
            <a:ext cx="3810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0"/>
            <a:ext cx="7772400" cy="1143000"/>
          </a:xfrm>
        </p:spPr>
        <p:txBody>
          <a:bodyPr/>
          <a:lstStyle/>
          <a:p>
            <a:r>
              <a:rPr lang="en-US" dirty="0"/>
              <a:t>Humankind </a:t>
            </a:r>
            <a:br>
              <a:rPr lang="en-US" dirty="0"/>
            </a:br>
            <a:r>
              <a:rPr lang="en-US" dirty="0">
                <a:sym typeface="Wingdings" panose="05000000000000000000" pitchFamily="2" charset="2"/>
              </a:rPr>
              <a:t>Homo Sapiens</a:t>
            </a:r>
            <a:endParaRPr lang="en-US" dirty="0"/>
          </a:p>
        </p:txBody>
      </p:sp>
      <p:sp>
        <p:nvSpPr>
          <p:cNvPr id="3" name="Content Placeholder 2"/>
          <p:cNvSpPr>
            <a:spLocks noGrp="1"/>
          </p:cNvSpPr>
          <p:nvPr>
            <p:ph sz="quarter" idx="1"/>
          </p:nvPr>
        </p:nvSpPr>
        <p:spPr>
          <a:xfrm>
            <a:off x="228600" y="1447800"/>
            <a:ext cx="4114800" cy="4572000"/>
          </a:xfrm>
        </p:spPr>
        <p:txBody>
          <a:bodyPr/>
          <a:lstStyle/>
          <a:p>
            <a:r>
              <a:rPr lang="en-US" dirty="0"/>
              <a:t>Homo sapiens (Latin: "wise man") is the binomial nomenclature (also known as the scientific name) for the only extant </a:t>
            </a:r>
            <a:r>
              <a:rPr lang="en-US"/>
              <a:t>human species.</a:t>
            </a:r>
            <a:endParaRPr lang="en-US" dirty="0"/>
          </a:p>
          <a:p>
            <a:r>
              <a:rPr lang="en-US" dirty="0"/>
              <a:t>The field of </a:t>
            </a:r>
            <a:r>
              <a:rPr lang="en-US" b="1" dirty="0"/>
              <a:t>artificial intelligence</a:t>
            </a:r>
            <a:r>
              <a:rPr lang="en-US" dirty="0"/>
              <a:t>, or AI, attempts to understand intelligent entities. Thus, one reason to study it is to learn more about ourselves.</a:t>
            </a:r>
          </a:p>
        </p:txBody>
      </p:sp>
      <p:sp>
        <p:nvSpPr>
          <p:cNvPr id="4" name="Footer Placeholder 3"/>
          <p:cNvSpPr>
            <a:spLocks noGrp="1"/>
          </p:cNvSpPr>
          <p:nvPr>
            <p:ph type="ftr" sz="quarter" idx="11"/>
          </p:nvPr>
        </p:nvSpPr>
        <p:spPr/>
        <p:txBody>
          <a:bodyPr/>
          <a:lstStyle/>
          <a:p>
            <a:pPr>
              <a:defRPr/>
            </a:pPr>
            <a:endParaRPr lang="en-US"/>
          </a:p>
          <a:p>
            <a:pPr>
              <a:defRPr/>
            </a:pPr>
            <a:r>
              <a:rPr lang="en-US"/>
              <a:t>CS 470/670 Artificial Intelligence</a:t>
            </a:r>
          </a:p>
          <a:p>
            <a:pPr>
              <a:defRPr/>
            </a:pPr>
            <a:endParaRPr lang="en-US"/>
          </a:p>
        </p:txBody>
      </p:sp>
      <p:sp>
        <p:nvSpPr>
          <p:cNvPr id="5" name="Slide Number Placeholder 4"/>
          <p:cNvSpPr>
            <a:spLocks noGrp="1"/>
          </p:cNvSpPr>
          <p:nvPr>
            <p:ph type="sldNum" sz="quarter" idx="12"/>
          </p:nvPr>
        </p:nvSpPr>
        <p:spPr/>
        <p:txBody>
          <a:bodyPr/>
          <a:lstStyle/>
          <a:p>
            <a:pPr>
              <a:defRPr/>
            </a:pPr>
            <a:fld id="{EDCC52BF-A669-4DBE-A784-F8820CAB5610}" type="slidenum">
              <a:rPr lang="en-US" altLang="en-US" smtClean="0"/>
              <a:pPr>
                <a:defRPr/>
              </a:pPr>
              <a:t>2</a:t>
            </a:fld>
            <a:endParaRPr lang="en-US" altLang="en-US"/>
          </a:p>
        </p:txBody>
      </p:sp>
      <p:pic>
        <p:nvPicPr>
          <p:cNvPr id="10" name="Picture 9"/>
          <p:cNvPicPr>
            <a:picLocks noChangeAspect="1"/>
          </p:cNvPicPr>
          <p:nvPr/>
        </p:nvPicPr>
        <p:blipFill>
          <a:blip r:embed="rId2"/>
          <a:stretch>
            <a:fillRect/>
          </a:stretch>
        </p:blipFill>
        <p:spPr>
          <a:xfrm>
            <a:off x="6776055" y="278167"/>
            <a:ext cx="2449890" cy="4870450"/>
          </a:xfrm>
          <a:prstGeom prst="rect">
            <a:avLst/>
          </a:prstGeom>
        </p:spPr>
      </p:pic>
      <p:pic>
        <p:nvPicPr>
          <p:cNvPr id="12" name="Picture 11"/>
          <p:cNvPicPr>
            <a:picLocks noChangeAspect="1"/>
          </p:cNvPicPr>
          <p:nvPr/>
        </p:nvPicPr>
        <p:blipFill>
          <a:blip r:embed="rId3"/>
          <a:stretch>
            <a:fillRect/>
          </a:stretch>
        </p:blipFill>
        <p:spPr>
          <a:xfrm>
            <a:off x="4369460" y="304799"/>
            <a:ext cx="2406595" cy="4843817"/>
          </a:xfrm>
          <a:prstGeom prst="rect">
            <a:avLst/>
          </a:prstGeom>
        </p:spPr>
      </p:pic>
    </p:spTree>
    <p:extLst>
      <p:ext uri="{BB962C8B-B14F-4D97-AF65-F5344CB8AC3E}">
        <p14:creationId xmlns:p14="http://schemas.microsoft.com/office/powerpoint/2010/main" val="105885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altLang="en-US"/>
              <a:t>The foundations of AI</a:t>
            </a:r>
          </a:p>
        </p:txBody>
      </p:sp>
      <p:sp>
        <p:nvSpPr>
          <p:cNvPr id="17411" name="Footer Placeholder 2"/>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
        <p:nvSpPr>
          <p:cNvPr id="34820"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CF59E261-7E3D-462B-B34A-F887C83D882D}" type="slidenum">
              <a:rPr lang="en-US" altLang="en-US" sz="1400">
                <a:solidFill>
                  <a:srgbClr val="FFFFFF"/>
                </a:solidFill>
                <a:latin typeface="Franklin Gothic Book" panose="020B0503020102020204" pitchFamily="34" charset="0"/>
              </a:rPr>
              <a:pPr>
                <a:spcBef>
                  <a:spcPct val="0"/>
                </a:spcBef>
                <a:buClrTx/>
                <a:buSzTx/>
                <a:buFontTx/>
                <a:buNone/>
              </a:pPr>
              <a:t>20</a:t>
            </a:fld>
            <a:endParaRPr lang="en-US" altLang="en-US" sz="1400">
              <a:solidFill>
                <a:srgbClr val="FFFFFF"/>
              </a:solidFill>
              <a:latin typeface="Franklin Gothic Book" panose="020B0503020102020204" pitchFamily="34" charset="0"/>
            </a:endParaRPr>
          </a:p>
        </p:txBody>
      </p:sp>
      <p:sp>
        <p:nvSpPr>
          <p:cNvPr id="34821" name="Content Placeholder 4"/>
          <p:cNvSpPr>
            <a:spLocks noGrp="1"/>
          </p:cNvSpPr>
          <p:nvPr>
            <p:ph sz="quarter" idx="1"/>
          </p:nvPr>
        </p:nvSpPr>
        <p:spPr/>
        <p:txBody>
          <a:bodyPr/>
          <a:lstStyle/>
          <a:p>
            <a:pPr eaLnBrk="1" hangingPunct="1">
              <a:lnSpc>
                <a:spcPct val="80000"/>
              </a:lnSpc>
            </a:pPr>
            <a:r>
              <a:rPr lang="en-US" altLang="en-US" sz="2800"/>
              <a:t>Mathematics (c. 800 – present):	mathematical formalization in logic, computation, and probability. </a:t>
            </a:r>
          </a:p>
          <a:p>
            <a:pPr lvl="1" eaLnBrk="1" hangingPunct="1">
              <a:lnSpc>
                <a:spcPct val="80000"/>
              </a:lnSpc>
            </a:pPr>
            <a:r>
              <a:rPr lang="en-US" altLang="en-US"/>
              <a:t>Intractability: a problem is called intractable if the time required to solve instances of the program grow exponentially with the size of the instance. </a:t>
            </a:r>
          </a:p>
          <a:p>
            <a:pPr lvl="1" eaLnBrk="1" hangingPunct="1">
              <a:lnSpc>
                <a:spcPct val="80000"/>
              </a:lnSpc>
            </a:pPr>
            <a:r>
              <a:rPr lang="en-US" altLang="en-US"/>
              <a:t>NP-completeness: Nondeterministic Polynomial time complete.</a:t>
            </a:r>
          </a:p>
          <a:p>
            <a:pPr lvl="1" eaLnBrk="1" hangingPunct="1">
              <a:lnSpc>
                <a:spcPct val="80000"/>
              </a:lnSpc>
            </a:pPr>
            <a:r>
              <a:rPr lang="en-US" altLang="en-US"/>
              <a:t>The most notable characteristic of NP-complete problems is that no fast solution to them is known</a:t>
            </a:r>
          </a:p>
          <a:p>
            <a:pPr lvl="1" eaLnBrk="1" hangingPunct="1">
              <a:lnSpc>
                <a:spcPct val="80000"/>
              </a:lnSpc>
            </a:pPr>
            <a:r>
              <a:rPr lang="en-US" altLang="en-US"/>
              <a:t>An expert programmer should be able to recognize an NP-complete problem so that he or she does not unknowingly waste time trying to solve a problem</a:t>
            </a:r>
          </a:p>
          <a:p>
            <a:pPr lvl="1" eaLnBrk="1" hangingPunct="1">
              <a:lnSpc>
                <a:spcPct val="80000"/>
              </a:lnSpc>
            </a:pPr>
            <a:endParaRPr lang="en-US" altLang="en-US"/>
          </a:p>
          <a:p>
            <a:pPr eaLnBrk="1" hangingPunct="1"/>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ltLang="en-US"/>
              <a:t>The foundations of AI</a:t>
            </a:r>
          </a:p>
        </p:txBody>
      </p:sp>
      <p:sp>
        <p:nvSpPr>
          <p:cNvPr id="18435" name="Footer Placeholder 2"/>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
        <p:nvSpPr>
          <p:cNvPr id="36868"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379B75C0-1024-4A1A-94DB-F4E2572F1542}" type="slidenum">
              <a:rPr lang="en-US" altLang="en-US" sz="1400">
                <a:solidFill>
                  <a:srgbClr val="FFFFFF"/>
                </a:solidFill>
                <a:latin typeface="Franklin Gothic Book" panose="020B0503020102020204" pitchFamily="34" charset="0"/>
              </a:rPr>
              <a:pPr>
                <a:spcBef>
                  <a:spcPct val="0"/>
                </a:spcBef>
                <a:buClrTx/>
                <a:buSzTx/>
                <a:buFontTx/>
                <a:buNone/>
              </a:pPr>
              <a:t>21</a:t>
            </a:fld>
            <a:endParaRPr lang="en-US" altLang="en-US" sz="1400">
              <a:solidFill>
                <a:srgbClr val="FFFFFF"/>
              </a:solidFill>
              <a:latin typeface="Franklin Gothic Book" panose="020B0503020102020204" pitchFamily="34" charset="0"/>
            </a:endParaRPr>
          </a:p>
        </p:txBody>
      </p:sp>
      <p:sp>
        <p:nvSpPr>
          <p:cNvPr id="36869" name="Content Placeholder 4"/>
          <p:cNvSpPr>
            <a:spLocks noGrp="1"/>
          </p:cNvSpPr>
          <p:nvPr>
            <p:ph sz="quarter" idx="1"/>
          </p:nvPr>
        </p:nvSpPr>
        <p:spPr/>
        <p:txBody>
          <a:bodyPr/>
          <a:lstStyle/>
          <a:p>
            <a:pPr eaLnBrk="1" hangingPunct="1">
              <a:lnSpc>
                <a:spcPct val="70000"/>
              </a:lnSpc>
            </a:pPr>
            <a:r>
              <a:rPr lang="en-US" altLang="en-US" sz="2800"/>
              <a:t>Economics	(1776-present): utility, decision theory</a:t>
            </a:r>
          </a:p>
          <a:p>
            <a:pPr lvl="1" eaLnBrk="1" hangingPunct="1">
              <a:lnSpc>
                <a:spcPct val="70000"/>
              </a:lnSpc>
            </a:pPr>
            <a:r>
              <a:rPr lang="en-US" altLang="en-US"/>
              <a:t>Utility: how people make choices that lead to preferred outcomes.</a:t>
            </a:r>
          </a:p>
          <a:p>
            <a:pPr lvl="1" eaLnBrk="1" hangingPunct="1">
              <a:lnSpc>
                <a:spcPct val="70000"/>
              </a:lnSpc>
            </a:pPr>
            <a:r>
              <a:rPr lang="en-US" altLang="en-US"/>
              <a:t>Decision theory &amp; game theory: how should we do this when others may not go along.  </a:t>
            </a:r>
          </a:p>
          <a:p>
            <a:pPr eaLnBrk="1" hangingPunct="1">
              <a:lnSpc>
                <a:spcPct val="70000"/>
              </a:lnSpc>
            </a:pPr>
            <a:r>
              <a:rPr lang="en-US" altLang="en-US" sz="2800"/>
              <a:t>Neuroscience (1861-present): </a:t>
            </a:r>
            <a:r>
              <a:rPr lang="en-US" altLang="en-US"/>
              <a:t>How do brains process information?</a:t>
            </a:r>
          </a:p>
          <a:p>
            <a:pPr eaLnBrk="1" hangingPunct="1">
              <a:lnSpc>
                <a:spcPct val="70000"/>
              </a:lnSpc>
            </a:pPr>
            <a:r>
              <a:rPr lang="en-US" altLang="en-US" sz="2800"/>
              <a:t>Psychology (1879-present</a:t>
            </a:r>
            <a:r>
              <a:rPr lang="en-US" altLang="en-US"/>
              <a:t>): How do humans and animals think and act?</a:t>
            </a:r>
          </a:p>
          <a:p>
            <a:pPr eaLnBrk="1" hangingPunct="1">
              <a:lnSpc>
                <a:spcPct val="70000"/>
              </a:lnSpc>
            </a:pPr>
            <a:r>
              <a:rPr lang="en-US" altLang="en-US" sz="2800"/>
              <a:t>Computer engineering (1940-present): </a:t>
            </a:r>
            <a:r>
              <a:rPr lang="en-US" altLang="en-US"/>
              <a:t>How can we build an efficient computer?</a:t>
            </a:r>
          </a:p>
          <a:p>
            <a:pPr eaLnBrk="1" hangingPunct="1">
              <a:lnSpc>
                <a:spcPct val="70000"/>
              </a:lnSpc>
            </a:pPr>
            <a:r>
              <a:rPr lang="en-US" altLang="en-US" sz="2800"/>
              <a:t>Control theory and cybernetics (1948-present): </a:t>
            </a:r>
            <a:r>
              <a:rPr lang="en-US" altLang="en-US"/>
              <a:t>How can artifacts operate under their own control?</a:t>
            </a:r>
          </a:p>
          <a:p>
            <a:pPr eaLnBrk="1" hangingPunct="1">
              <a:lnSpc>
                <a:spcPct val="70000"/>
              </a:lnSpc>
            </a:pPr>
            <a:endParaRPr lang="en-US" altLang="en-US"/>
          </a:p>
          <a:p>
            <a:pPr eaLnBrk="1" hangingPunct="1">
              <a:lnSpc>
                <a:spcPct val="70000"/>
              </a:lnSpc>
            </a:pPr>
            <a:endParaRPr lang="en-US" altLang="en-US"/>
          </a:p>
          <a:p>
            <a:pPr eaLnBrk="1" hangingPunct="1">
              <a:lnSpc>
                <a:spcPct val="90000"/>
              </a:lnSpc>
            </a:pP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en-US"/>
              <a:t>The foundations of AI</a:t>
            </a:r>
          </a:p>
        </p:txBody>
      </p:sp>
      <p:sp>
        <p:nvSpPr>
          <p:cNvPr id="19459" name="Footer Placeholder 2"/>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
        <p:nvSpPr>
          <p:cNvPr id="37892"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C43B9931-23B2-4455-B7D8-A1AA6772662C}" type="slidenum">
              <a:rPr lang="en-US" altLang="en-US" sz="1400">
                <a:solidFill>
                  <a:srgbClr val="FFFFFF"/>
                </a:solidFill>
                <a:latin typeface="Franklin Gothic Book" panose="020B0503020102020204" pitchFamily="34" charset="0"/>
              </a:rPr>
              <a:pPr>
                <a:spcBef>
                  <a:spcPct val="0"/>
                </a:spcBef>
                <a:buClrTx/>
                <a:buSzTx/>
                <a:buFontTx/>
                <a:buNone/>
              </a:pPr>
              <a:t>22</a:t>
            </a:fld>
            <a:endParaRPr lang="en-US" altLang="en-US" sz="1400">
              <a:solidFill>
                <a:srgbClr val="FFFFFF"/>
              </a:solidFill>
              <a:latin typeface="Franklin Gothic Book" panose="020B0503020102020204" pitchFamily="34" charset="0"/>
            </a:endParaRPr>
          </a:p>
        </p:txBody>
      </p:sp>
      <p:sp>
        <p:nvSpPr>
          <p:cNvPr id="37893" name="Content Placeholder 4"/>
          <p:cNvSpPr>
            <a:spLocks noGrp="1"/>
          </p:cNvSpPr>
          <p:nvPr>
            <p:ph sz="quarter" idx="1"/>
          </p:nvPr>
        </p:nvSpPr>
        <p:spPr/>
        <p:txBody>
          <a:bodyPr/>
          <a:lstStyle/>
          <a:p>
            <a:pPr eaLnBrk="1" hangingPunct="1">
              <a:lnSpc>
                <a:spcPct val="80000"/>
              </a:lnSpc>
            </a:pPr>
            <a:r>
              <a:rPr lang="en-US" altLang="en-US" sz="3200"/>
              <a:t>Linguistics (1957-present): How does language relate to thought?</a:t>
            </a:r>
          </a:p>
          <a:p>
            <a:pPr lvl="1" eaLnBrk="1" hangingPunct="1">
              <a:lnSpc>
                <a:spcPct val="80000"/>
              </a:lnSpc>
            </a:pPr>
            <a:r>
              <a:rPr lang="en-US" altLang="en-US" sz="2800"/>
              <a:t>Computational linguistics or natural language processing.</a:t>
            </a:r>
          </a:p>
          <a:p>
            <a:pPr lvl="1" eaLnBrk="1" hangingPunct="1">
              <a:lnSpc>
                <a:spcPct val="80000"/>
              </a:lnSpc>
            </a:pPr>
            <a:r>
              <a:rPr lang="en-US" altLang="en-US" sz="2800"/>
              <a:t>knowledge representation: the study of how to put knowledge into a form that a computer can reason with.</a:t>
            </a:r>
          </a:p>
          <a:p>
            <a:pPr eaLnBrk="1" hangingPunct="1"/>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990600" y="228600"/>
            <a:ext cx="7772400" cy="1143000"/>
          </a:xfrm>
        </p:spPr>
        <p:txBody>
          <a:bodyPr/>
          <a:lstStyle/>
          <a:p>
            <a:pPr eaLnBrk="1" hangingPunct="1"/>
            <a:r>
              <a:rPr lang="en-US" altLang="en-US"/>
              <a:t>Abridged history of AI</a:t>
            </a:r>
          </a:p>
        </p:txBody>
      </p:sp>
      <p:sp>
        <p:nvSpPr>
          <p:cNvPr id="20483" name="Footer Placeholder 2"/>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
        <p:nvSpPr>
          <p:cNvPr id="38916"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140A1536-6106-43A9-ADAD-D138600A3D48}" type="slidenum">
              <a:rPr lang="en-US" altLang="en-US" sz="1400">
                <a:solidFill>
                  <a:srgbClr val="FFFFFF"/>
                </a:solidFill>
                <a:latin typeface="Franklin Gothic Book" panose="020B0503020102020204" pitchFamily="34" charset="0"/>
              </a:rPr>
              <a:pPr>
                <a:spcBef>
                  <a:spcPct val="0"/>
                </a:spcBef>
                <a:buClrTx/>
                <a:buSzTx/>
                <a:buFontTx/>
                <a:buNone/>
              </a:pPr>
              <a:t>23</a:t>
            </a:fld>
            <a:endParaRPr lang="en-US" altLang="en-US" sz="1400">
              <a:solidFill>
                <a:srgbClr val="FFFFFF"/>
              </a:solidFill>
              <a:latin typeface="Franklin Gothic Book" panose="020B0503020102020204" pitchFamily="34" charset="0"/>
            </a:endParaRPr>
          </a:p>
        </p:txBody>
      </p:sp>
      <p:sp>
        <p:nvSpPr>
          <p:cNvPr id="5" name="Content Placeholder 4"/>
          <p:cNvSpPr>
            <a:spLocks noGrp="1"/>
          </p:cNvSpPr>
          <p:nvPr>
            <p:ph sz="quarter" idx="1"/>
          </p:nvPr>
        </p:nvSpPr>
        <p:spPr/>
        <p:txBody>
          <a:bodyPr>
            <a:normAutofit fontScale="92500" lnSpcReduction="20000"/>
          </a:bodyPr>
          <a:lstStyle/>
          <a:p>
            <a:pPr marL="274320" indent="-274320" eaLnBrk="1" fontAlgn="auto" hangingPunct="1">
              <a:spcBef>
                <a:spcPts val="580"/>
              </a:spcBef>
              <a:spcAft>
                <a:spcPts val="0"/>
              </a:spcAft>
              <a:buFont typeface="Wingdings 2"/>
              <a:buChar char=""/>
              <a:defRPr/>
            </a:pPr>
            <a:r>
              <a:rPr lang="en-US" dirty="0"/>
              <a:t>1943-1955: The gestation of artificial intelligence</a:t>
            </a:r>
          </a:p>
          <a:p>
            <a:pPr marL="274320" indent="-274320" eaLnBrk="1" fontAlgn="auto" hangingPunct="1">
              <a:spcBef>
                <a:spcPts val="580"/>
              </a:spcBef>
              <a:spcAft>
                <a:spcPts val="0"/>
              </a:spcAft>
              <a:buFont typeface="Wingdings 2"/>
              <a:buChar char=""/>
              <a:defRPr/>
            </a:pPr>
            <a:r>
              <a:rPr lang="en-US" dirty="0"/>
              <a:t>1956: The birth of artificial intelligence: The Dartmouth workshop</a:t>
            </a:r>
          </a:p>
          <a:p>
            <a:pPr marL="274320" indent="-274320" eaLnBrk="1" fontAlgn="auto" hangingPunct="1">
              <a:spcBef>
                <a:spcPts val="580"/>
              </a:spcBef>
              <a:spcAft>
                <a:spcPts val="0"/>
              </a:spcAft>
              <a:buFont typeface="Wingdings 2"/>
              <a:buChar char=""/>
              <a:defRPr/>
            </a:pPr>
            <a:r>
              <a:rPr lang="en-US" dirty="0"/>
              <a:t>1952-1969: Early enthusiasm, great expectations</a:t>
            </a:r>
          </a:p>
          <a:p>
            <a:pPr marL="274320" indent="-274320" eaLnBrk="1" fontAlgn="auto" hangingPunct="1">
              <a:spcBef>
                <a:spcPts val="580"/>
              </a:spcBef>
              <a:spcAft>
                <a:spcPts val="0"/>
              </a:spcAft>
              <a:buFont typeface="Wingdings 2"/>
              <a:buChar char=""/>
              <a:defRPr/>
            </a:pPr>
            <a:r>
              <a:rPr lang="en-US" dirty="0"/>
              <a:t>1966-1973: A dose of reality, AI discovers computational complexity</a:t>
            </a:r>
          </a:p>
          <a:p>
            <a:pPr marL="274320" indent="-274320" eaLnBrk="1" fontAlgn="auto" hangingPunct="1">
              <a:spcBef>
                <a:spcPts val="580"/>
              </a:spcBef>
              <a:spcAft>
                <a:spcPts val="0"/>
              </a:spcAft>
              <a:buFont typeface="Wingdings 2"/>
              <a:buChar char=""/>
              <a:defRPr/>
            </a:pPr>
            <a:r>
              <a:rPr lang="en-US" dirty="0"/>
              <a:t>1969-1979: Early development of knowledge-based systems </a:t>
            </a:r>
          </a:p>
          <a:p>
            <a:pPr marL="274320" indent="-274320" eaLnBrk="1" fontAlgn="auto" hangingPunct="1">
              <a:lnSpc>
                <a:spcPct val="80000"/>
              </a:lnSpc>
              <a:spcBef>
                <a:spcPts val="580"/>
              </a:spcBef>
              <a:spcAft>
                <a:spcPts val="0"/>
              </a:spcAft>
              <a:buFont typeface="Wingdings 2"/>
              <a:buChar char=""/>
              <a:defRPr/>
            </a:pPr>
            <a:r>
              <a:rPr lang="en-US" dirty="0"/>
              <a:t>1980: AI becomes an industry </a:t>
            </a:r>
          </a:p>
          <a:p>
            <a:pPr marL="274320" indent="-274320" eaLnBrk="1" fontAlgn="auto" hangingPunct="1">
              <a:lnSpc>
                <a:spcPct val="80000"/>
              </a:lnSpc>
              <a:spcBef>
                <a:spcPts val="580"/>
              </a:spcBef>
              <a:spcAft>
                <a:spcPts val="0"/>
              </a:spcAft>
              <a:buFont typeface="Wingdings 2"/>
              <a:buChar char=""/>
              <a:defRPr/>
            </a:pPr>
            <a:r>
              <a:rPr lang="en-US" dirty="0"/>
              <a:t>1987: AI becomes a science: to be accepted, hypotheses must be subjected to rigorous empirical experiments, and the results must be analyzed statistically for their importance. </a:t>
            </a:r>
          </a:p>
          <a:p>
            <a:pPr marL="274320" indent="-274320" eaLnBrk="1" fontAlgn="auto" hangingPunct="1">
              <a:lnSpc>
                <a:spcPct val="80000"/>
              </a:lnSpc>
              <a:spcBef>
                <a:spcPts val="580"/>
              </a:spcBef>
              <a:spcAft>
                <a:spcPts val="0"/>
              </a:spcAft>
              <a:buFont typeface="Wingdings 2"/>
              <a:buChar char=""/>
              <a:defRPr/>
            </a:pPr>
            <a:r>
              <a:rPr lang="en-US" dirty="0"/>
              <a:t>1995:The emergence of intelligent agents: understand the workings of agents embedded in real environments with continuous sensory inputs. </a:t>
            </a:r>
          </a:p>
          <a:p>
            <a:pPr marL="274320" indent="-274320" eaLnBrk="1" fontAlgn="auto" hangingPunct="1">
              <a:lnSpc>
                <a:spcPct val="80000"/>
              </a:lnSpc>
              <a:spcBef>
                <a:spcPts val="580"/>
              </a:spcBef>
              <a:spcAft>
                <a:spcPts val="0"/>
              </a:spcAft>
              <a:buFont typeface="Wingdings 2"/>
              <a:buChar char=""/>
              <a:defRPr/>
            </a:pPr>
            <a:r>
              <a:rPr lang="en-US" dirty="0"/>
              <a:t>2001-Present: The ability of very large data sets: worry about the data and less picky about what algorithm to apply.</a:t>
            </a:r>
          </a:p>
        </p:txBody>
      </p:sp>
      <p:sp>
        <p:nvSpPr>
          <p:cNvPr id="3" name="Down Arrow 2"/>
          <p:cNvSpPr/>
          <p:nvPr/>
        </p:nvSpPr>
        <p:spPr>
          <a:xfrm>
            <a:off x="762000" y="1524000"/>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0" y="1071070"/>
            <a:ext cx="1087157" cy="369332"/>
          </a:xfrm>
          <a:prstGeom prst="rect">
            <a:avLst/>
          </a:prstGeom>
          <a:noFill/>
        </p:spPr>
        <p:txBody>
          <a:bodyPr wrap="none" rtlCol="0">
            <a:spAutoFit/>
          </a:bodyPr>
          <a:lstStyle/>
          <a:p>
            <a:r>
              <a:rPr lang="en-US" dirty="0">
                <a:latin typeface="Comic Sans MS" panose="030F0702030302020204" pitchFamily="66" charset="0"/>
              </a:rPr>
              <a:t>13 years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Footer Placeholder 3"/>
          <p:cNvSpPr>
            <a:spLocks noGrp="1"/>
          </p:cNvSpPr>
          <p:nvPr>
            <p:ph type="ftr" sz="quarter" idx="11"/>
          </p:nvPr>
        </p:nvSpPr>
        <p:spPr/>
        <p:txBody>
          <a:bodyPr/>
          <a:lstStyle/>
          <a:p>
            <a:pPr>
              <a:defRPr/>
            </a:pPr>
            <a:endParaRPr lang="en-US"/>
          </a:p>
          <a:p>
            <a:pPr>
              <a:defRPr/>
            </a:pPr>
            <a:r>
              <a:rPr lang="en-US"/>
              <a:t>CS 470/670 Artificial Intelligence</a:t>
            </a:r>
          </a:p>
          <a:p>
            <a:pPr>
              <a:defRPr/>
            </a:pPr>
            <a:endParaRPr lang="en-US"/>
          </a:p>
        </p:txBody>
      </p:sp>
      <p:sp>
        <p:nvSpPr>
          <p:cNvPr id="5" name="Slide Number Placeholder 4"/>
          <p:cNvSpPr>
            <a:spLocks noGrp="1"/>
          </p:cNvSpPr>
          <p:nvPr>
            <p:ph type="sldNum" sz="quarter" idx="12"/>
          </p:nvPr>
        </p:nvSpPr>
        <p:spPr/>
        <p:txBody>
          <a:bodyPr/>
          <a:lstStyle/>
          <a:p>
            <a:pPr>
              <a:defRPr/>
            </a:pPr>
            <a:fld id="{EDCC52BF-A669-4DBE-A784-F8820CAB5610}" type="slidenum">
              <a:rPr lang="en-US" altLang="en-US" smtClean="0"/>
              <a:pPr>
                <a:defRPr/>
              </a:pPr>
              <a:t>24</a:t>
            </a:fld>
            <a:endParaRPr lang="en-US" altLang="en-US"/>
          </a:p>
        </p:txBody>
      </p:sp>
      <p:pic>
        <p:nvPicPr>
          <p:cNvPr id="8" name="Picture 7"/>
          <p:cNvPicPr>
            <a:picLocks noChangeAspect="1"/>
          </p:cNvPicPr>
          <p:nvPr/>
        </p:nvPicPr>
        <p:blipFill>
          <a:blip r:embed="rId2"/>
          <a:stretch>
            <a:fillRect/>
          </a:stretch>
        </p:blipFill>
        <p:spPr>
          <a:xfrm>
            <a:off x="609600" y="1066800"/>
            <a:ext cx="8012840" cy="4749799"/>
          </a:xfrm>
          <a:prstGeom prst="rect">
            <a:avLst/>
          </a:prstGeom>
        </p:spPr>
      </p:pic>
      <p:pic>
        <p:nvPicPr>
          <p:cNvPr id="9" name="Picture 8"/>
          <p:cNvPicPr>
            <a:picLocks noChangeAspect="1"/>
          </p:cNvPicPr>
          <p:nvPr/>
        </p:nvPicPr>
        <p:blipFill>
          <a:blip r:embed="rId3"/>
          <a:stretch>
            <a:fillRect/>
          </a:stretch>
        </p:blipFill>
        <p:spPr>
          <a:xfrm>
            <a:off x="7584633" y="127000"/>
            <a:ext cx="1289933" cy="1438275"/>
          </a:xfrm>
          <a:prstGeom prst="rect">
            <a:avLst/>
          </a:prstGeom>
        </p:spPr>
      </p:pic>
    </p:spTree>
    <p:extLst>
      <p:ext uri="{BB962C8B-B14F-4D97-AF65-F5344CB8AC3E}">
        <p14:creationId xmlns:p14="http://schemas.microsoft.com/office/powerpoint/2010/main" val="522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097593" y="1159957"/>
            <a:ext cx="1292464" cy="1438781"/>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endParaRPr lang="en-US"/>
          </a:p>
          <a:p>
            <a:pPr>
              <a:defRPr/>
            </a:pPr>
            <a:r>
              <a:rPr lang="en-US"/>
              <a:t>CS 470/670 Artificial Intelligence</a:t>
            </a:r>
          </a:p>
          <a:p>
            <a:pPr>
              <a:defRPr/>
            </a:pPr>
            <a:endParaRPr lang="en-US"/>
          </a:p>
        </p:txBody>
      </p:sp>
      <p:sp>
        <p:nvSpPr>
          <p:cNvPr id="5" name="Slide Number Placeholder 4"/>
          <p:cNvSpPr>
            <a:spLocks noGrp="1"/>
          </p:cNvSpPr>
          <p:nvPr>
            <p:ph type="sldNum" sz="quarter" idx="12"/>
          </p:nvPr>
        </p:nvSpPr>
        <p:spPr/>
        <p:txBody>
          <a:bodyPr/>
          <a:lstStyle/>
          <a:p>
            <a:pPr>
              <a:defRPr/>
            </a:pPr>
            <a:fld id="{EDCC52BF-A669-4DBE-A784-F8820CAB5610}" type="slidenum">
              <a:rPr lang="en-US" altLang="en-US" smtClean="0"/>
              <a:pPr>
                <a:defRPr/>
              </a:pPr>
              <a:t>25</a:t>
            </a:fld>
            <a:endParaRPr lang="en-US" altLang="en-US"/>
          </a:p>
        </p:txBody>
      </p:sp>
      <p:pic>
        <p:nvPicPr>
          <p:cNvPr id="7" name="Picture 6"/>
          <p:cNvPicPr>
            <a:picLocks noChangeAspect="1"/>
          </p:cNvPicPr>
          <p:nvPr/>
        </p:nvPicPr>
        <p:blipFill>
          <a:blip r:embed="rId3"/>
          <a:stretch>
            <a:fillRect/>
          </a:stretch>
        </p:blipFill>
        <p:spPr>
          <a:xfrm>
            <a:off x="1752600" y="2209800"/>
            <a:ext cx="2865438" cy="2865438"/>
          </a:xfrm>
          <a:prstGeom prst="rect">
            <a:avLst/>
          </a:prstGeom>
        </p:spPr>
      </p:pic>
      <p:pic>
        <p:nvPicPr>
          <p:cNvPr id="8" name="Picture 7"/>
          <p:cNvPicPr>
            <a:picLocks noChangeAspect="1"/>
          </p:cNvPicPr>
          <p:nvPr/>
        </p:nvPicPr>
        <p:blipFill>
          <a:blip r:embed="rId4"/>
          <a:stretch>
            <a:fillRect/>
          </a:stretch>
        </p:blipFill>
        <p:spPr>
          <a:xfrm>
            <a:off x="6553200" y="1019175"/>
            <a:ext cx="2381250" cy="2381250"/>
          </a:xfrm>
          <a:prstGeom prst="rect">
            <a:avLst/>
          </a:prstGeom>
        </p:spPr>
      </p:pic>
      <p:sp>
        <p:nvSpPr>
          <p:cNvPr id="9" name="Can 8"/>
          <p:cNvSpPr/>
          <p:nvPr/>
        </p:nvSpPr>
        <p:spPr>
          <a:xfrm>
            <a:off x="5229225" y="1524000"/>
            <a:ext cx="1295400" cy="1371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a:t>
            </a:r>
          </a:p>
        </p:txBody>
      </p:sp>
      <p:sp>
        <p:nvSpPr>
          <p:cNvPr id="10" name="Down Arrow 9"/>
          <p:cNvSpPr/>
          <p:nvPr/>
        </p:nvSpPr>
        <p:spPr>
          <a:xfrm>
            <a:off x="2981325" y="1760538"/>
            <a:ext cx="6096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2933700" y="5067300"/>
            <a:ext cx="548481"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stretch>
            <a:fillRect/>
          </a:stretch>
        </p:blipFill>
        <p:spPr>
          <a:xfrm>
            <a:off x="4781550" y="3400425"/>
            <a:ext cx="3420535" cy="2565401"/>
          </a:xfrm>
          <a:prstGeom prst="rect">
            <a:avLst/>
          </a:prstGeom>
        </p:spPr>
      </p:pic>
    </p:spTree>
    <p:extLst>
      <p:ext uri="{BB962C8B-B14F-4D97-AF65-F5344CB8AC3E}">
        <p14:creationId xmlns:p14="http://schemas.microsoft.com/office/powerpoint/2010/main" val="426213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a:t>State of the art</a:t>
            </a:r>
          </a:p>
        </p:txBody>
      </p:sp>
      <p:sp>
        <p:nvSpPr>
          <p:cNvPr id="21507" name="Footer Placeholder 2"/>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
        <p:nvSpPr>
          <p:cNvPr id="40964" name="Slide Number Placeholder 3"/>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15175DF6-B1D7-46E7-A356-6BDE34087581}" type="slidenum">
              <a:rPr lang="en-US" altLang="en-US" sz="1400">
                <a:solidFill>
                  <a:srgbClr val="FFFFFF"/>
                </a:solidFill>
                <a:latin typeface="Franklin Gothic Book" panose="020B0503020102020204" pitchFamily="34" charset="0"/>
              </a:rPr>
              <a:pPr>
                <a:spcBef>
                  <a:spcPct val="0"/>
                </a:spcBef>
                <a:buClrTx/>
                <a:buSzTx/>
                <a:buFontTx/>
                <a:buNone/>
              </a:pPr>
              <a:t>26</a:t>
            </a:fld>
            <a:endParaRPr lang="en-US" altLang="en-US" sz="1400">
              <a:solidFill>
                <a:srgbClr val="FFFFFF"/>
              </a:solidFill>
              <a:latin typeface="Franklin Gothic Book" panose="020B0503020102020204" pitchFamily="34" charset="0"/>
            </a:endParaRPr>
          </a:p>
        </p:txBody>
      </p:sp>
      <p:sp>
        <p:nvSpPr>
          <p:cNvPr id="40965" name="Content Placeholder 4"/>
          <p:cNvSpPr>
            <a:spLocks noGrp="1"/>
          </p:cNvSpPr>
          <p:nvPr>
            <p:ph sz="quarter" idx="1"/>
          </p:nvPr>
        </p:nvSpPr>
        <p:spPr/>
        <p:txBody>
          <a:bodyPr/>
          <a:lstStyle/>
          <a:p>
            <a:pPr eaLnBrk="1" hangingPunct="1">
              <a:lnSpc>
                <a:spcPct val="70000"/>
              </a:lnSpc>
            </a:pPr>
            <a:r>
              <a:rPr lang="en-US" altLang="en-US" dirty="0"/>
              <a:t>Self-Driving Cars: computer vision + machine learning; navigate safely without human intervention; Tesla, Waymo, and Uber. </a:t>
            </a:r>
          </a:p>
          <a:p>
            <a:pPr eaLnBrk="1" hangingPunct="1">
              <a:lnSpc>
                <a:spcPct val="90000"/>
              </a:lnSpc>
            </a:pPr>
            <a:r>
              <a:rPr lang="en-US" altLang="en-US" sz="2400" dirty="0"/>
              <a:t>Healthcare Diagnostics: medical image analysis + drug discovery, disease prediction. </a:t>
            </a:r>
          </a:p>
          <a:p>
            <a:pPr eaLnBrk="1" hangingPunct="1">
              <a:lnSpc>
                <a:spcPct val="90000"/>
              </a:lnSpc>
            </a:pPr>
            <a:r>
              <a:rPr lang="en-US" altLang="en-US" sz="2400" dirty="0"/>
              <a:t>Natural Language Processing: Understand and generate human-like text; </a:t>
            </a:r>
            <a:r>
              <a:rPr lang="en-US" altLang="en-US" sz="2400" dirty="0" err="1"/>
              <a:t>ChatGPT</a:t>
            </a:r>
            <a:r>
              <a:rPr lang="en-US" altLang="en-US" sz="2400" dirty="0"/>
              <a:t>, BERT.</a:t>
            </a:r>
          </a:p>
          <a:p>
            <a:pPr eaLnBrk="1" hangingPunct="1">
              <a:lnSpc>
                <a:spcPct val="90000"/>
              </a:lnSpc>
            </a:pPr>
            <a:r>
              <a:rPr lang="en-US" altLang="en-US" sz="2400" dirty="0"/>
              <a:t>Robotics: AI-powered robots; Boston Dynamics and Intuitive Surgical</a:t>
            </a:r>
          </a:p>
          <a:p>
            <a:pPr eaLnBrk="1" hangingPunct="1">
              <a:lnSpc>
                <a:spcPct val="90000"/>
              </a:lnSpc>
            </a:pPr>
            <a:r>
              <a:rPr lang="en-US" altLang="en-US" sz="2400" dirty="0" err="1"/>
              <a:t>Deepfake</a:t>
            </a:r>
            <a:r>
              <a:rPr lang="en-US" altLang="en-US" sz="2400" dirty="0"/>
              <a:t> Technology: raises ethical concerns; allowing for highly convincing manipulation of audio and video content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a:t>Knowledge Discovery Lab</a:t>
            </a:r>
          </a:p>
        </p:txBody>
      </p:sp>
      <p:sp>
        <p:nvSpPr>
          <p:cNvPr id="4" name="Footer Placeholder 3"/>
          <p:cNvSpPr>
            <a:spLocks noGrp="1"/>
          </p:cNvSpPr>
          <p:nvPr>
            <p:ph type="ftr" sz="quarter" idx="11"/>
          </p:nvPr>
        </p:nvSpPr>
        <p:spPr/>
        <p:txBody>
          <a:bodyPr/>
          <a:lstStyle/>
          <a:p>
            <a:pPr>
              <a:defRPr/>
            </a:pPr>
            <a:endParaRPr lang="en-US"/>
          </a:p>
          <a:p>
            <a:pPr>
              <a:defRPr/>
            </a:pPr>
            <a:r>
              <a:rPr lang="en-US"/>
              <a:t>CS 470/670 Artificial Intelligence</a:t>
            </a:r>
          </a:p>
          <a:p>
            <a:pPr>
              <a:defRPr/>
            </a:pPr>
            <a:endParaRPr lang="en-US"/>
          </a:p>
        </p:txBody>
      </p:sp>
      <p:sp>
        <p:nvSpPr>
          <p:cNvPr id="43013" name="Slide Number Placeholder 4"/>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4139883C-AA7D-4DD3-A228-E7CC3CC014AB}" type="slidenum">
              <a:rPr lang="en-US" altLang="en-US" sz="1400">
                <a:solidFill>
                  <a:srgbClr val="FFFFFF"/>
                </a:solidFill>
                <a:latin typeface="Franklin Gothic Book" panose="020B0503020102020204" pitchFamily="34" charset="0"/>
              </a:rPr>
              <a:pPr>
                <a:spcBef>
                  <a:spcPct val="0"/>
                </a:spcBef>
                <a:buClrTx/>
                <a:buSzTx/>
                <a:buFontTx/>
                <a:buNone/>
              </a:pPr>
              <a:t>27</a:t>
            </a:fld>
            <a:endParaRPr lang="en-US" altLang="en-US" sz="1400">
              <a:solidFill>
                <a:srgbClr val="FFFFFF"/>
              </a:solidFill>
              <a:latin typeface="Franklin Gothic Book" panose="020B0503020102020204" pitchFamily="34" charset="0"/>
            </a:endParaRPr>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17971"/>
            <a:ext cx="76200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602" y="4020411"/>
            <a:ext cx="7620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5713" y="4097109"/>
            <a:ext cx="966787" cy="642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5802" y="4020411"/>
            <a:ext cx="876300" cy="808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5301" y="2801928"/>
            <a:ext cx="2069797" cy="369332"/>
          </a:xfrm>
          <a:prstGeom prst="rect">
            <a:avLst/>
          </a:prstGeom>
          <a:noFill/>
        </p:spPr>
        <p:txBody>
          <a:bodyPr wrap="none" rtlCol="0">
            <a:spAutoFit/>
          </a:bodyPr>
          <a:lstStyle/>
          <a:p>
            <a:r>
              <a:rPr lang="en-US" dirty="0"/>
              <a:t>Crime Forecasting</a:t>
            </a:r>
          </a:p>
        </p:txBody>
      </p:sp>
      <p:sp>
        <p:nvSpPr>
          <p:cNvPr id="3" name="TextBox 2"/>
          <p:cNvSpPr txBox="1"/>
          <p:nvPr/>
        </p:nvSpPr>
        <p:spPr>
          <a:xfrm>
            <a:off x="6365882" y="4820491"/>
            <a:ext cx="1896341" cy="923330"/>
          </a:xfrm>
          <a:prstGeom prst="rect">
            <a:avLst/>
          </a:prstGeom>
          <a:noFill/>
        </p:spPr>
        <p:txBody>
          <a:bodyPr wrap="square" rtlCol="0">
            <a:spAutoFit/>
          </a:bodyPr>
          <a:lstStyle/>
          <a:p>
            <a:r>
              <a:rPr lang="en-US" altLang="en-US" dirty="0"/>
              <a:t>Crater Detection from Planetary Images</a:t>
            </a:r>
            <a:endParaRPr lang="en-US" dirty="0"/>
          </a:p>
        </p:txBody>
      </p:sp>
      <p:sp>
        <p:nvSpPr>
          <p:cNvPr id="5" name="TextBox 4"/>
          <p:cNvSpPr txBox="1"/>
          <p:nvPr/>
        </p:nvSpPr>
        <p:spPr>
          <a:xfrm>
            <a:off x="4191000" y="4852319"/>
            <a:ext cx="2590800" cy="923330"/>
          </a:xfrm>
          <a:prstGeom prst="rect">
            <a:avLst/>
          </a:prstGeom>
          <a:noFill/>
        </p:spPr>
        <p:txBody>
          <a:bodyPr wrap="square" rtlCol="0">
            <a:spAutoFit/>
          </a:bodyPr>
          <a:lstStyle/>
          <a:p>
            <a:r>
              <a:rPr lang="en-US" dirty="0"/>
              <a:t>Long-lead Extreme Flooding Events Forecasting</a:t>
            </a:r>
          </a:p>
        </p:txBody>
      </p:sp>
      <p:sp>
        <p:nvSpPr>
          <p:cNvPr id="7" name="Rectangle 6"/>
          <p:cNvSpPr/>
          <p:nvPr/>
        </p:nvSpPr>
        <p:spPr>
          <a:xfrm>
            <a:off x="2514600" y="4852319"/>
            <a:ext cx="1928177" cy="923330"/>
          </a:xfrm>
          <a:prstGeom prst="rect">
            <a:avLst/>
          </a:prstGeom>
        </p:spPr>
        <p:txBody>
          <a:bodyPr wrap="square">
            <a:spAutoFit/>
          </a:bodyPr>
          <a:lstStyle/>
          <a:p>
            <a:r>
              <a:rPr lang="en-US" dirty="0"/>
              <a:t>Wet Chemistry Lab Data Analysis</a:t>
            </a:r>
          </a:p>
        </p:txBody>
      </p:sp>
      <p:sp>
        <p:nvSpPr>
          <p:cNvPr id="15" name="TextBox 14"/>
          <p:cNvSpPr txBox="1"/>
          <p:nvPr/>
        </p:nvSpPr>
        <p:spPr>
          <a:xfrm>
            <a:off x="3586503" y="2823123"/>
            <a:ext cx="2145997" cy="646331"/>
          </a:xfrm>
          <a:prstGeom prst="rect">
            <a:avLst/>
          </a:prstGeom>
          <a:noFill/>
        </p:spPr>
        <p:txBody>
          <a:bodyPr wrap="square" rtlCol="0">
            <a:spAutoFit/>
          </a:bodyPr>
          <a:lstStyle/>
          <a:p>
            <a:r>
              <a:rPr lang="en-US" dirty="0"/>
              <a:t>Physical Activity Classification</a:t>
            </a:r>
          </a:p>
        </p:txBody>
      </p:sp>
      <p:pic>
        <p:nvPicPr>
          <p:cNvPr id="8" name="Picture 7"/>
          <p:cNvPicPr>
            <a:picLocks noChangeAspect="1"/>
          </p:cNvPicPr>
          <p:nvPr/>
        </p:nvPicPr>
        <p:blipFill>
          <a:blip r:embed="rId7"/>
          <a:stretch>
            <a:fillRect/>
          </a:stretch>
        </p:blipFill>
        <p:spPr>
          <a:xfrm>
            <a:off x="3173888" y="1830757"/>
            <a:ext cx="2362200" cy="885825"/>
          </a:xfrm>
          <a:prstGeom prst="rect">
            <a:avLst/>
          </a:prstGeom>
        </p:spPr>
      </p:pic>
      <p:pic>
        <p:nvPicPr>
          <p:cNvPr id="9" name="Picture 8"/>
          <p:cNvPicPr>
            <a:picLocks noChangeAspect="1"/>
          </p:cNvPicPr>
          <p:nvPr/>
        </p:nvPicPr>
        <p:blipFill>
          <a:blip r:embed="rId8"/>
          <a:stretch>
            <a:fillRect/>
          </a:stretch>
        </p:blipFill>
        <p:spPr>
          <a:xfrm>
            <a:off x="6248400" y="1675708"/>
            <a:ext cx="1625969" cy="1219477"/>
          </a:xfrm>
          <a:prstGeom prst="rect">
            <a:avLst/>
          </a:prstGeom>
        </p:spPr>
      </p:pic>
      <p:sp>
        <p:nvSpPr>
          <p:cNvPr id="18" name="TextBox 17"/>
          <p:cNvSpPr txBox="1"/>
          <p:nvPr/>
        </p:nvSpPr>
        <p:spPr>
          <a:xfrm>
            <a:off x="6124916" y="2976879"/>
            <a:ext cx="2145997" cy="369332"/>
          </a:xfrm>
          <a:prstGeom prst="rect">
            <a:avLst/>
          </a:prstGeom>
          <a:noFill/>
        </p:spPr>
        <p:txBody>
          <a:bodyPr wrap="square" rtlCol="0">
            <a:spAutoFit/>
          </a:bodyPr>
          <a:lstStyle/>
          <a:p>
            <a:r>
              <a:rPr lang="en-US" dirty="0"/>
              <a:t>Older adults fall</a:t>
            </a:r>
          </a:p>
        </p:txBody>
      </p:sp>
      <p:pic>
        <p:nvPicPr>
          <p:cNvPr id="10" name="Picture 9"/>
          <p:cNvPicPr>
            <a:picLocks noChangeAspect="1"/>
          </p:cNvPicPr>
          <p:nvPr/>
        </p:nvPicPr>
        <p:blipFill>
          <a:blip r:embed="rId9"/>
          <a:stretch>
            <a:fillRect/>
          </a:stretch>
        </p:blipFill>
        <p:spPr>
          <a:xfrm>
            <a:off x="1036504" y="3593517"/>
            <a:ext cx="1216721" cy="1340605"/>
          </a:xfrm>
          <a:prstGeom prst="rect">
            <a:avLst/>
          </a:prstGeom>
        </p:spPr>
      </p:pic>
      <p:sp>
        <p:nvSpPr>
          <p:cNvPr id="21" name="TextBox 20"/>
          <p:cNvSpPr txBox="1"/>
          <p:nvPr/>
        </p:nvSpPr>
        <p:spPr>
          <a:xfrm>
            <a:off x="620446" y="4999163"/>
            <a:ext cx="2145997" cy="369332"/>
          </a:xfrm>
          <a:prstGeom prst="rect">
            <a:avLst/>
          </a:prstGeom>
          <a:noFill/>
        </p:spPr>
        <p:txBody>
          <a:bodyPr wrap="square" rtlCol="0">
            <a:spAutoFit/>
          </a:bodyPr>
          <a:lstStyle/>
          <a:p>
            <a:r>
              <a:rPr lang="en-US" dirty="0"/>
              <a:t>Clinical Trials</a:t>
            </a: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9249" y="1613694"/>
            <a:ext cx="6477000" cy="4438650"/>
          </a:xfrm>
          <a:prstGeom prst="rect">
            <a:avLst/>
          </a:prstGeom>
          <a:effectLst>
            <a:glow rad="127000">
              <a:schemeClr val="accent1">
                <a:alpha val="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250" fill="hold"/>
                                        <p:tgtEl>
                                          <p:spTgt spid="6"/>
                                        </p:tgtEl>
                                        <p:attrNameLst>
                                          <p:attrName>ppt_w</p:attrName>
                                        </p:attrNameLst>
                                      </p:cBhvr>
                                      <p:tavLst>
                                        <p:tav tm="0">
                                          <p:val>
                                            <p:fltVal val="0"/>
                                          </p:val>
                                        </p:tav>
                                        <p:tav tm="100000">
                                          <p:val>
                                            <p:strVal val="#ppt_w"/>
                                          </p:val>
                                        </p:tav>
                                      </p:tavLst>
                                    </p:anim>
                                    <p:anim calcmode="lin" valueType="num">
                                      <p:cBhvr>
                                        <p:cTn id="8" dur="2250" fill="hold"/>
                                        <p:tgtEl>
                                          <p:spTgt spid="6"/>
                                        </p:tgtEl>
                                        <p:attrNameLst>
                                          <p:attrName>ppt_h</p:attrName>
                                        </p:attrNameLst>
                                      </p:cBhvr>
                                      <p:tavLst>
                                        <p:tav tm="0">
                                          <p:val>
                                            <p:fltVal val="0"/>
                                          </p:val>
                                        </p:tav>
                                        <p:tav tm="100000">
                                          <p:val>
                                            <p:strVal val="#ppt_h"/>
                                          </p:val>
                                        </p:tav>
                                      </p:tavLst>
                                    </p:anim>
                                    <p:animEffect transition="in" filter="fade">
                                      <p:cBhvr>
                                        <p:cTn id="9" dur="2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58933"/>
            <a:ext cx="7772400" cy="1143000"/>
          </a:xfrm>
        </p:spPr>
        <p:txBody>
          <a:bodyPr/>
          <a:lstStyle/>
          <a:p>
            <a:r>
              <a:rPr lang="en-US" dirty="0"/>
              <a:t>AI addresses one of</a:t>
            </a:r>
            <a:br>
              <a:rPr lang="en-US" dirty="0"/>
            </a:br>
            <a:r>
              <a:rPr lang="en-US" dirty="0"/>
              <a:t>the ultimate puzzles</a:t>
            </a:r>
          </a:p>
        </p:txBody>
      </p:sp>
      <p:sp>
        <p:nvSpPr>
          <p:cNvPr id="3" name="Content Placeholder 2"/>
          <p:cNvSpPr>
            <a:spLocks noGrp="1"/>
          </p:cNvSpPr>
          <p:nvPr>
            <p:ph sz="quarter" idx="1"/>
          </p:nvPr>
        </p:nvSpPr>
        <p:spPr>
          <a:xfrm>
            <a:off x="502217" y="2121624"/>
            <a:ext cx="7954428" cy="4572000"/>
          </a:xfrm>
        </p:spPr>
        <p:txBody>
          <a:bodyPr/>
          <a:lstStyle/>
          <a:p>
            <a:r>
              <a:rPr lang="en-US" sz="3200" dirty="0"/>
              <a:t>How is it possible for a slow, tiny brain, whether biological or electronic, to perceive, understand, predict, and manipulate a world far larger and more complicated than itself?</a:t>
            </a:r>
          </a:p>
          <a:p>
            <a:r>
              <a:rPr lang="en-US" sz="3200" dirty="0"/>
              <a:t>How do we go about making something with those properties? </a:t>
            </a:r>
          </a:p>
          <a:p>
            <a:endParaRPr lang="en-US" dirty="0"/>
          </a:p>
        </p:txBody>
      </p:sp>
      <p:sp>
        <p:nvSpPr>
          <p:cNvPr id="4" name="Footer Placeholder 3"/>
          <p:cNvSpPr>
            <a:spLocks noGrp="1"/>
          </p:cNvSpPr>
          <p:nvPr>
            <p:ph type="ftr" sz="quarter" idx="11"/>
          </p:nvPr>
        </p:nvSpPr>
        <p:spPr/>
        <p:txBody>
          <a:bodyPr/>
          <a:lstStyle/>
          <a:p>
            <a:pPr>
              <a:defRPr/>
            </a:pPr>
            <a:endParaRPr lang="en-US"/>
          </a:p>
          <a:p>
            <a:pPr>
              <a:defRPr/>
            </a:pPr>
            <a:r>
              <a:rPr lang="en-US"/>
              <a:t>CS 470/670 Artificial Intelligence</a:t>
            </a:r>
          </a:p>
          <a:p>
            <a:pPr>
              <a:defRPr/>
            </a:pPr>
            <a:endParaRPr lang="en-US"/>
          </a:p>
        </p:txBody>
      </p:sp>
      <p:sp>
        <p:nvSpPr>
          <p:cNvPr id="5" name="Slide Number Placeholder 4"/>
          <p:cNvSpPr>
            <a:spLocks noGrp="1"/>
          </p:cNvSpPr>
          <p:nvPr>
            <p:ph type="sldNum" sz="quarter" idx="12"/>
          </p:nvPr>
        </p:nvSpPr>
        <p:spPr/>
        <p:txBody>
          <a:bodyPr/>
          <a:lstStyle/>
          <a:p>
            <a:pPr>
              <a:defRPr/>
            </a:pPr>
            <a:fld id="{EDCC52BF-A669-4DBE-A784-F8820CAB5610}" type="slidenum">
              <a:rPr lang="en-US" altLang="en-US" smtClean="0"/>
              <a:pPr>
                <a:defRPr/>
              </a:pPr>
              <a:t>3</a:t>
            </a:fld>
            <a:endParaRPr lang="en-US" altLang="en-US"/>
          </a:p>
        </p:txBody>
      </p:sp>
      <p:pic>
        <p:nvPicPr>
          <p:cNvPr id="8" name="Picture 7"/>
          <p:cNvPicPr>
            <a:picLocks noChangeAspect="1"/>
          </p:cNvPicPr>
          <p:nvPr/>
        </p:nvPicPr>
        <p:blipFill>
          <a:blip r:embed="rId2"/>
          <a:stretch>
            <a:fillRect/>
          </a:stretch>
        </p:blipFill>
        <p:spPr>
          <a:xfrm>
            <a:off x="7086600" y="152400"/>
            <a:ext cx="1862691" cy="1862691"/>
          </a:xfrm>
          <a:prstGeom prst="rect">
            <a:avLst/>
          </a:prstGeom>
        </p:spPr>
      </p:pic>
    </p:spTree>
    <p:extLst>
      <p:ext uri="{BB962C8B-B14F-4D97-AF65-F5344CB8AC3E}">
        <p14:creationId xmlns:p14="http://schemas.microsoft.com/office/powerpoint/2010/main" val="205169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is one of the newest disciplines</a:t>
            </a:r>
          </a:p>
        </p:txBody>
      </p:sp>
      <p:pic>
        <p:nvPicPr>
          <p:cNvPr id="9" name="Content Placeholder 8"/>
          <p:cNvPicPr>
            <a:picLocks noGrp="1" noChangeAspect="1"/>
          </p:cNvPicPr>
          <p:nvPr>
            <p:ph sz="quarter" idx="1"/>
          </p:nvPr>
        </p:nvPicPr>
        <p:blipFill>
          <a:blip r:embed="rId2"/>
          <a:stretch>
            <a:fillRect/>
          </a:stretch>
        </p:blipFill>
        <p:spPr>
          <a:xfrm>
            <a:off x="609600" y="3460117"/>
            <a:ext cx="4635500" cy="2373376"/>
          </a:xfrm>
          <a:prstGeom prst="rect">
            <a:avLst/>
          </a:prstGeom>
        </p:spPr>
      </p:pic>
      <p:sp>
        <p:nvSpPr>
          <p:cNvPr id="4" name="Footer Placeholder 3"/>
          <p:cNvSpPr>
            <a:spLocks noGrp="1"/>
          </p:cNvSpPr>
          <p:nvPr>
            <p:ph type="ftr" sz="quarter" idx="11"/>
          </p:nvPr>
        </p:nvSpPr>
        <p:spPr/>
        <p:txBody>
          <a:bodyPr/>
          <a:lstStyle/>
          <a:p>
            <a:pPr>
              <a:defRPr/>
            </a:pPr>
            <a:endParaRPr lang="en-US"/>
          </a:p>
          <a:p>
            <a:pPr>
              <a:defRPr/>
            </a:pPr>
            <a:r>
              <a:rPr lang="en-US"/>
              <a:t>CS 470/670 Artificial Intelligence</a:t>
            </a:r>
          </a:p>
          <a:p>
            <a:pPr>
              <a:defRPr/>
            </a:pPr>
            <a:endParaRPr lang="en-US"/>
          </a:p>
        </p:txBody>
      </p:sp>
      <p:sp>
        <p:nvSpPr>
          <p:cNvPr id="5" name="Slide Number Placeholder 4"/>
          <p:cNvSpPr>
            <a:spLocks noGrp="1"/>
          </p:cNvSpPr>
          <p:nvPr>
            <p:ph type="sldNum" sz="quarter" idx="12"/>
          </p:nvPr>
        </p:nvSpPr>
        <p:spPr/>
        <p:txBody>
          <a:bodyPr/>
          <a:lstStyle/>
          <a:p>
            <a:pPr>
              <a:defRPr/>
            </a:pPr>
            <a:fld id="{EDCC52BF-A669-4DBE-A784-F8820CAB5610}" type="slidenum">
              <a:rPr lang="en-US" altLang="en-US" smtClean="0"/>
              <a:pPr>
                <a:defRPr/>
              </a:pPr>
              <a:t>4</a:t>
            </a:fld>
            <a:endParaRPr lang="en-US" altLang="en-US"/>
          </a:p>
        </p:txBody>
      </p:sp>
      <p:pic>
        <p:nvPicPr>
          <p:cNvPr id="7" name="Picture 6"/>
          <p:cNvPicPr>
            <a:picLocks noChangeAspect="1"/>
          </p:cNvPicPr>
          <p:nvPr/>
        </p:nvPicPr>
        <p:blipFill>
          <a:blip r:embed="rId3"/>
          <a:stretch>
            <a:fillRect/>
          </a:stretch>
        </p:blipFill>
        <p:spPr>
          <a:xfrm>
            <a:off x="609600" y="1570038"/>
            <a:ext cx="2857500" cy="1600200"/>
          </a:xfrm>
          <a:prstGeom prst="rect">
            <a:avLst/>
          </a:prstGeom>
        </p:spPr>
      </p:pic>
      <p:pic>
        <p:nvPicPr>
          <p:cNvPr id="8" name="Picture 7"/>
          <p:cNvPicPr>
            <a:picLocks noChangeAspect="1"/>
          </p:cNvPicPr>
          <p:nvPr/>
        </p:nvPicPr>
        <p:blipFill>
          <a:blip r:embed="rId4"/>
          <a:stretch>
            <a:fillRect/>
          </a:stretch>
        </p:blipFill>
        <p:spPr>
          <a:xfrm>
            <a:off x="3498912" y="1552282"/>
            <a:ext cx="2444688" cy="1677727"/>
          </a:xfrm>
          <a:prstGeom prst="rect">
            <a:avLst/>
          </a:prstGeom>
        </p:spPr>
      </p:pic>
      <p:sp>
        <p:nvSpPr>
          <p:cNvPr id="10" name="TextBox 9"/>
          <p:cNvSpPr txBox="1"/>
          <p:nvPr/>
        </p:nvSpPr>
        <p:spPr>
          <a:xfrm>
            <a:off x="5791200" y="2028787"/>
            <a:ext cx="3159839" cy="646331"/>
          </a:xfrm>
          <a:prstGeom prst="rect">
            <a:avLst/>
          </a:prstGeom>
          <a:noFill/>
        </p:spPr>
        <p:txBody>
          <a:bodyPr wrap="none" rtlCol="0">
            <a:spAutoFit/>
          </a:bodyPr>
          <a:lstStyle/>
          <a:p>
            <a:r>
              <a:rPr lang="en-US" dirty="0"/>
              <a:t>All the good ideas in physics </a:t>
            </a:r>
          </a:p>
          <a:p>
            <a:r>
              <a:rPr lang="en-US" dirty="0"/>
              <a:t>have already been taken </a:t>
            </a:r>
          </a:p>
        </p:txBody>
      </p:sp>
      <p:sp>
        <p:nvSpPr>
          <p:cNvPr id="11" name="TextBox 10"/>
          <p:cNvSpPr txBox="1"/>
          <p:nvPr/>
        </p:nvSpPr>
        <p:spPr>
          <a:xfrm>
            <a:off x="5791200" y="3841158"/>
            <a:ext cx="3048000" cy="923330"/>
          </a:xfrm>
          <a:prstGeom prst="rect">
            <a:avLst/>
          </a:prstGeom>
          <a:noFill/>
        </p:spPr>
        <p:txBody>
          <a:bodyPr wrap="square" rtlCol="0">
            <a:spAutoFit/>
          </a:bodyPr>
          <a:lstStyle/>
          <a:p>
            <a:r>
              <a:rPr lang="en-US" dirty="0"/>
              <a:t>AI, on the other hand, still has openings for a full-time Einstein. </a:t>
            </a:r>
          </a:p>
        </p:txBody>
      </p:sp>
      <p:sp>
        <p:nvSpPr>
          <p:cNvPr id="12" name="TextBox 11"/>
          <p:cNvSpPr txBox="1"/>
          <p:nvPr/>
        </p:nvSpPr>
        <p:spPr>
          <a:xfrm>
            <a:off x="6705600" y="4876800"/>
            <a:ext cx="556563"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dirty="0"/>
              <a:t>you</a:t>
            </a:r>
          </a:p>
        </p:txBody>
      </p:sp>
      <p:cxnSp>
        <p:nvCxnSpPr>
          <p:cNvPr id="14" name="Straight Arrow Connector 13"/>
          <p:cNvCxnSpPr/>
          <p:nvPr/>
        </p:nvCxnSpPr>
        <p:spPr>
          <a:xfrm flipH="1" flipV="1">
            <a:off x="6400800" y="4764488"/>
            <a:ext cx="304800" cy="112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79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4" presetClass="entr" presetSubtype="1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is also one of the oldest disciplines</a:t>
            </a:r>
          </a:p>
        </p:txBody>
      </p:sp>
      <p:sp>
        <p:nvSpPr>
          <p:cNvPr id="3" name="Content Placeholder 2"/>
          <p:cNvSpPr>
            <a:spLocks noGrp="1"/>
          </p:cNvSpPr>
          <p:nvPr>
            <p:ph sz="quarter" idx="1"/>
          </p:nvPr>
        </p:nvSpPr>
        <p:spPr/>
        <p:txBody>
          <a:bodyPr/>
          <a:lstStyle/>
          <a:p>
            <a:r>
              <a:rPr lang="en-US" dirty="0"/>
              <a:t> For over 2,000 years, philosophers have tried to understand how </a:t>
            </a:r>
            <a:r>
              <a:rPr lang="en-US" dirty="0">
                <a:solidFill>
                  <a:srgbClr val="FF0000"/>
                </a:solidFill>
              </a:rPr>
              <a:t>seeing</a:t>
            </a:r>
            <a:r>
              <a:rPr lang="en-US" dirty="0"/>
              <a:t>, </a:t>
            </a:r>
            <a:r>
              <a:rPr lang="en-US" dirty="0">
                <a:solidFill>
                  <a:srgbClr val="FF0000"/>
                </a:solidFill>
              </a:rPr>
              <a:t>learning</a:t>
            </a:r>
            <a:r>
              <a:rPr lang="en-US" dirty="0"/>
              <a:t>, </a:t>
            </a:r>
            <a:r>
              <a:rPr lang="en-US" dirty="0">
                <a:solidFill>
                  <a:srgbClr val="FF0000"/>
                </a:solidFill>
              </a:rPr>
              <a:t>remembering</a:t>
            </a:r>
            <a:r>
              <a:rPr lang="en-US" dirty="0"/>
              <a:t>, and </a:t>
            </a:r>
            <a:r>
              <a:rPr lang="en-US" dirty="0">
                <a:solidFill>
                  <a:srgbClr val="FF0000"/>
                </a:solidFill>
              </a:rPr>
              <a:t>reasoning</a:t>
            </a:r>
            <a:r>
              <a:rPr lang="en-US" dirty="0"/>
              <a:t> could, or should, be done.</a:t>
            </a:r>
          </a:p>
          <a:p>
            <a:r>
              <a:rPr lang="en-US" dirty="0"/>
              <a:t>AI currently encompasses a huge variety of subfields, from general-purpose areas such as perception and logical reasoning, to specific tasks such as playing chess, proving mathematical theorems, writing poetry, and diagnosing diseases.</a:t>
            </a:r>
          </a:p>
          <a:p>
            <a:r>
              <a:rPr lang="en-US" dirty="0"/>
              <a:t>Workers in AI can choose to apply their methods to any area of human intellectual endeavor. In this sense, it is truly a universal field.</a:t>
            </a:r>
          </a:p>
        </p:txBody>
      </p:sp>
      <p:sp>
        <p:nvSpPr>
          <p:cNvPr id="4" name="Footer Placeholder 3"/>
          <p:cNvSpPr>
            <a:spLocks noGrp="1"/>
          </p:cNvSpPr>
          <p:nvPr>
            <p:ph type="ftr" sz="quarter" idx="11"/>
          </p:nvPr>
        </p:nvSpPr>
        <p:spPr/>
        <p:txBody>
          <a:bodyPr/>
          <a:lstStyle/>
          <a:p>
            <a:pPr>
              <a:defRPr/>
            </a:pPr>
            <a:endParaRPr lang="en-US"/>
          </a:p>
          <a:p>
            <a:pPr>
              <a:defRPr/>
            </a:pPr>
            <a:r>
              <a:rPr lang="en-US"/>
              <a:t>CS 470/670 Artificial Intelligence</a:t>
            </a:r>
          </a:p>
          <a:p>
            <a:pPr>
              <a:defRPr/>
            </a:pPr>
            <a:endParaRPr lang="en-US"/>
          </a:p>
        </p:txBody>
      </p:sp>
      <p:sp>
        <p:nvSpPr>
          <p:cNvPr id="5" name="Slide Number Placeholder 4"/>
          <p:cNvSpPr>
            <a:spLocks noGrp="1"/>
          </p:cNvSpPr>
          <p:nvPr>
            <p:ph type="sldNum" sz="quarter" idx="12"/>
          </p:nvPr>
        </p:nvSpPr>
        <p:spPr/>
        <p:txBody>
          <a:bodyPr/>
          <a:lstStyle/>
          <a:p>
            <a:pPr>
              <a:defRPr/>
            </a:pPr>
            <a:fld id="{EDCC52BF-A669-4DBE-A784-F8820CAB5610}" type="slidenum">
              <a:rPr lang="en-US" altLang="en-US" smtClean="0"/>
              <a:pPr>
                <a:defRPr/>
              </a:pPr>
              <a:t>5</a:t>
            </a:fld>
            <a:endParaRPr lang="en-US" altLang="en-US"/>
          </a:p>
        </p:txBody>
      </p:sp>
    </p:spTree>
    <p:extLst>
      <p:ext uri="{BB962C8B-B14F-4D97-AF65-F5344CB8AC3E}">
        <p14:creationId xmlns:p14="http://schemas.microsoft.com/office/powerpoint/2010/main" val="3267910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What is Artificial Intelligence?</a:t>
            </a:r>
          </a:p>
        </p:txBody>
      </p:sp>
      <p:sp>
        <p:nvSpPr>
          <p:cNvPr id="10243"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232BBC1B-3E86-4D22-B685-3402F2A069AB}" type="slidenum">
              <a:rPr lang="en-US" altLang="en-US" sz="1400">
                <a:solidFill>
                  <a:srgbClr val="FFFFFF"/>
                </a:solidFill>
                <a:latin typeface="Franklin Gothic Book" panose="020B0503020102020204" pitchFamily="34" charset="0"/>
              </a:rPr>
              <a:pPr>
                <a:spcBef>
                  <a:spcPct val="0"/>
                </a:spcBef>
                <a:buClrTx/>
                <a:buSzTx/>
                <a:buFontTx/>
                <a:buNone/>
              </a:pPr>
              <a:t>6</a:t>
            </a:fld>
            <a:endParaRPr lang="en-US" altLang="en-US" sz="1400">
              <a:solidFill>
                <a:srgbClr val="FFFFFF"/>
              </a:solidFill>
              <a:latin typeface="Franklin Gothic Book" panose="020B0503020102020204" pitchFamily="34" charset="0"/>
            </a:endParaRPr>
          </a:p>
        </p:txBody>
      </p:sp>
      <p:sp>
        <p:nvSpPr>
          <p:cNvPr id="10244" name="Content Placeholder 3"/>
          <p:cNvSpPr>
            <a:spLocks noGrp="1"/>
          </p:cNvSpPr>
          <p:nvPr>
            <p:ph sz="quarter" idx="1"/>
          </p:nvPr>
        </p:nvSpPr>
        <p:spPr/>
        <p:txBody>
          <a:bodyPr/>
          <a:lstStyle/>
          <a:p>
            <a:pPr eaLnBrk="1" hangingPunct="1"/>
            <a:r>
              <a:rPr lang="en-US" altLang="en-US" sz="3600" dirty="0"/>
              <a:t>Views of AI fall into four categories:</a:t>
            </a:r>
          </a:p>
          <a:p>
            <a:pPr eaLnBrk="1" hangingPunct="1"/>
            <a:endParaRPr lang="en-US" altLang="en-US" sz="3600" dirty="0"/>
          </a:p>
          <a:p>
            <a:pPr eaLnBrk="1" hangingPunct="1"/>
            <a:endParaRPr lang="en-US" altLang="en-US" sz="3600" dirty="0"/>
          </a:p>
          <a:p>
            <a:pPr eaLnBrk="1" hangingPunct="1"/>
            <a:endParaRPr lang="en-US" altLang="en-US" sz="3600" dirty="0"/>
          </a:p>
          <a:p>
            <a:pPr eaLnBrk="1" hangingPunct="1"/>
            <a:endParaRPr lang="en-US" altLang="en-US" sz="3600" dirty="0"/>
          </a:p>
          <a:p>
            <a:pPr eaLnBrk="1" hangingPunct="1"/>
            <a:r>
              <a:rPr lang="en-US" altLang="en-US" sz="3600" dirty="0"/>
              <a:t>The textbook advocates "acting rationally“</a:t>
            </a:r>
          </a:p>
          <a:p>
            <a:pPr lvl="1" eaLnBrk="1" hangingPunct="1"/>
            <a:r>
              <a:rPr lang="en-US" altLang="en-US" sz="2800" dirty="0"/>
              <a:t>A rationalist approach involves a combination of mathematics and engineering.</a:t>
            </a:r>
          </a:p>
          <a:p>
            <a:pPr eaLnBrk="1" hangingPunct="1">
              <a:buFont typeface="Franklin Gothic Book" panose="020B0503020102020204" pitchFamily="34" charset="0"/>
              <a:buAutoNum type="arabicPeriod"/>
            </a:pPr>
            <a:endParaRPr lang="en-US" altLang="en-US" dirty="0"/>
          </a:p>
        </p:txBody>
      </p:sp>
      <p:sp>
        <p:nvSpPr>
          <p:cNvPr id="5" name="Rounded Rectangle 4"/>
          <p:cNvSpPr/>
          <p:nvPr/>
        </p:nvSpPr>
        <p:spPr bwMode="auto">
          <a:xfrm>
            <a:off x="1295400" y="2286000"/>
            <a:ext cx="2971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t>Thinking Humanly</a:t>
            </a:r>
          </a:p>
        </p:txBody>
      </p:sp>
      <p:sp>
        <p:nvSpPr>
          <p:cNvPr id="6" name="Rounded Rectangle 5"/>
          <p:cNvSpPr/>
          <p:nvPr/>
        </p:nvSpPr>
        <p:spPr bwMode="auto">
          <a:xfrm>
            <a:off x="4267200" y="2286000"/>
            <a:ext cx="2971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t>Thinking Rationally</a:t>
            </a:r>
          </a:p>
        </p:txBody>
      </p:sp>
      <p:sp>
        <p:nvSpPr>
          <p:cNvPr id="7" name="Rounded Rectangle 6"/>
          <p:cNvSpPr/>
          <p:nvPr/>
        </p:nvSpPr>
        <p:spPr bwMode="auto">
          <a:xfrm>
            <a:off x="1295400" y="3276600"/>
            <a:ext cx="2971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t>Acting Humanly</a:t>
            </a:r>
          </a:p>
        </p:txBody>
      </p:sp>
      <p:sp>
        <p:nvSpPr>
          <p:cNvPr id="8" name="Rounded Rectangle 7"/>
          <p:cNvSpPr/>
          <p:nvPr/>
        </p:nvSpPr>
        <p:spPr bwMode="auto">
          <a:xfrm>
            <a:off x="4267200" y="3276600"/>
            <a:ext cx="2971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t>Acting Rationally</a:t>
            </a:r>
          </a:p>
        </p:txBody>
      </p:sp>
      <p:sp>
        <p:nvSpPr>
          <p:cNvPr id="8198" name="Footer Placeholder 9"/>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
        <p:nvSpPr>
          <p:cNvPr id="13" name="TextBox 12"/>
          <p:cNvSpPr txBox="1"/>
          <p:nvPr/>
        </p:nvSpPr>
        <p:spPr>
          <a:xfrm>
            <a:off x="76200" y="2809786"/>
            <a:ext cx="2800350" cy="1200329"/>
          </a:xfrm>
          <a:prstGeom prst="rect">
            <a:avLst/>
          </a:prstGeom>
          <a:noFill/>
        </p:spPr>
        <p:txBody>
          <a:bodyPr wrap="square" rtlCol="0">
            <a:spAutoFit/>
          </a:bodyPr>
          <a:lstStyle/>
          <a:p>
            <a:r>
              <a:rPr lang="en-US" dirty="0"/>
              <a:t>Human performance:</a:t>
            </a:r>
          </a:p>
          <a:p>
            <a:r>
              <a:rPr lang="en-US" dirty="0"/>
              <a:t>hypothesis &amp; </a:t>
            </a:r>
          </a:p>
          <a:p>
            <a:r>
              <a:rPr lang="en-US" dirty="0"/>
              <a:t>experimental </a:t>
            </a:r>
          </a:p>
          <a:p>
            <a:r>
              <a:rPr lang="en-US" dirty="0"/>
              <a:t>confirmation</a:t>
            </a:r>
          </a:p>
        </p:txBody>
      </p:sp>
      <p:sp>
        <p:nvSpPr>
          <p:cNvPr id="19" name="TextBox 18"/>
          <p:cNvSpPr txBox="1"/>
          <p:nvPr/>
        </p:nvSpPr>
        <p:spPr>
          <a:xfrm>
            <a:off x="7162800" y="2752636"/>
            <a:ext cx="2800350" cy="1200329"/>
          </a:xfrm>
          <a:prstGeom prst="rect">
            <a:avLst/>
          </a:prstGeom>
          <a:noFill/>
        </p:spPr>
        <p:txBody>
          <a:bodyPr wrap="square" rtlCol="0">
            <a:spAutoFit/>
          </a:bodyPr>
          <a:lstStyle/>
          <a:p>
            <a:r>
              <a:rPr lang="en-US" dirty="0"/>
              <a:t>An ideal concept </a:t>
            </a:r>
          </a:p>
          <a:p>
            <a:r>
              <a:rPr lang="en-US" dirty="0"/>
              <a:t>of intelligence:</a:t>
            </a:r>
          </a:p>
          <a:p>
            <a:r>
              <a:rPr lang="en-US" dirty="0"/>
              <a:t>Mathematics &amp; engineering</a:t>
            </a:r>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a:t>A Human-Centered Approach</a:t>
            </a:r>
          </a:p>
        </p:txBody>
      </p:sp>
      <p:sp>
        <p:nvSpPr>
          <p:cNvPr id="12291"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3397CDFC-3516-4664-AF9B-F5AB418BBB2B}" type="slidenum">
              <a:rPr lang="en-US" altLang="en-US" sz="1400">
                <a:solidFill>
                  <a:srgbClr val="FFFFFF"/>
                </a:solidFill>
                <a:latin typeface="Franklin Gothic Book" panose="020B0503020102020204" pitchFamily="34" charset="0"/>
              </a:rPr>
              <a:pPr>
                <a:spcBef>
                  <a:spcPct val="0"/>
                </a:spcBef>
                <a:buClrTx/>
                <a:buSzTx/>
                <a:buFontTx/>
                <a:buNone/>
              </a:pPr>
              <a:t>7</a:t>
            </a:fld>
            <a:endParaRPr lang="en-US" altLang="en-US" sz="1400">
              <a:solidFill>
                <a:srgbClr val="FFFFFF"/>
              </a:solidFill>
              <a:latin typeface="Franklin Gothic Book" panose="020B0503020102020204" pitchFamily="34" charset="0"/>
            </a:endParaRPr>
          </a:p>
        </p:txBody>
      </p:sp>
      <p:sp>
        <p:nvSpPr>
          <p:cNvPr id="12292" name="Content Placeholder 3"/>
          <p:cNvSpPr>
            <a:spLocks noGrp="1"/>
          </p:cNvSpPr>
          <p:nvPr>
            <p:ph sz="quarter" idx="1"/>
          </p:nvPr>
        </p:nvSpPr>
        <p:spPr>
          <a:xfrm>
            <a:off x="4724400" y="1828800"/>
            <a:ext cx="3962400" cy="4191000"/>
          </a:xfrm>
        </p:spPr>
        <p:txBody>
          <a:bodyPr/>
          <a:lstStyle/>
          <a:p>
            <a:pPr eaLnBrk="1" hangingPunct="1"/>
            <a:r>
              <a:rPr lang="en-US" altLang="en-US"/>
              <a:t>Measure success in terms of human performance</a:t>
            </a:r>
          </a:p>
          <a:p>
            <a:pPr eaLnBrk="1" hangingPunct="1"/>
            <a:r>
              <a:rPr lang="en-US" altLang="en-US"/>
              <a:t>A human-centered must be an empirical science involving hypothesis and experimental conformation</a:t>
            </a:r>
          </a:p>
          <a:p>
            <a:pPr eaLnBrk="1" hangingPunct="1"/>
            <a:endParaRPr lang="en-US" altLang="en-US"/>
          </a:p>
        </p:txBody>
      </p:sp>
      <p:sp>
        <p:nvSpPr>
          <p:cNvPr id="5" name="Rounded Rectangle 4"/>
          <p:cNvSpPr/>
          <p:nvPr/>
        </p:nvSpPr>
        <p:spPr bwMode="auto">
          <a:xfrm>
            <a:off x="1295400" y="2286000"/>
            <a:ext cx="2971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prstClr val="white"/>
                </a:solidFill>
              </a:rPr>
              <a:t>Thinking Humanly</a:t>
            </a:r>
          </a:p>
        </p:txBody>
      </p:sp>
      <p:sp>
        <p:nvSpPr>
          <p:cNvPr id="7" name="Rounded Rectangle 6"/>
          <p:cNvSpPr/>
          <p:nvPr/>
        </p:nvSpPr>
        <p:spPr bwMode="auto">
          <a:xfrm>
            <a:off x="1295400" y="3276600"/>
            <a:ext cx="2971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prstClr val="white"/>
                </a:solidFill>
              </a:rPr>
              <a:t>Acting Humanly</a:t>
            </a:r>
          </a:p>
        </p:txBody>
      </p:sp>
      <p:sp>
        <p:nvSpPr>
          <p:cNvPr id="8198" name="Footer Placeholder 9"/>
          <p:cNvSpPr>
            <a:spLocks noGrp="1"/>
          </p:cNvSpPr>
          <p:nvPr>
            <p:ph type="ftr" sz="quarter" idx="11"/>
          </p:nvPr>
        </p:nvSpPr>
        <p:spPr bwMode="auto">
          <a:ln>
            <a:miter lim="800000"/>
            <a:headEnd/>
            <a:tailEnd/>
          </a:ln>
        </p:spPr>
        <p:txBody>
          <a:bodyPr/>
          <a:lstStyle/>
          <a:p>
            <a:pPr>
              <a:defRPr/>
            </a:pPr>
            <a:endParaRPr lang="en-US">
              <a:solidFill>
                <a:srgbClr val="696464"/>
              </a:solidFill>
            </a:endParaRPr>
          </a:p>
          <a:p>
            <a:pPr>
              <a:defRPr/>
            </a:pPr>
            <a:r>
              <a:rPr lang="en-US">
                <a:solidFill>
                  <a:srgbClr val="696464"/>
                </a:solidFill>
              </a:rPr>
              <a:t>CS 470/670 Artificial Intelligence</a:t>
            </a:r>
          </a:p>
          <a:p>
            <a:pPr>
              <a:defRPr/>
            </a:pPr>
            <a:endParaRPr lang="en-US">
              <a:solidFill>
                <a:srgbClr val="696464"/>
              </a:solidFill>
            </a:endParaRPr>
          </a:p>
        </p:txBody>
      </p:sp>
    </p:spTree>
  </p:cSld>
  <p:clrMapOvr>
    <a:masterClrMapping/>
  </p:clrMapOvr>
  <p:transition spd="med">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a:t>Acting humanly: Turing Test </a:t>
            </a:r>
          </a:p>
        </p:txBody>
      </p:sp>
      <p:sp>
        <p:nvSpPr>
          <p:cNvPr id="14339"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266F4EDF-7B23-4D7B-9A42-DFAD0A10DE59}" type="slidenum">
              <a:rPr lang="en-US" altLang="en-US" sz="1400">
                <a:solidFill>
                  <a:srgbClr val="FFFFFF"/>
                </a:solidFill>
                <a:latin typeface="Franklin Gothic Book" panose="020B0503020102020204" pitchFamily="34" charset="0"/>
              </a:rPr>
              <a:pPr>
                <a:spcBef>
                  <a:spcPct val="0"/>
                </a:spcBef>
                <a:buClrTx/>
                <a:buSzTx/>
                <a:buFontTx/>
                <a:buNone/>
              </a:pPr>
              <a:t>8</a:t>
            </a:fld>
            <a:endParaRPr lang="en-US" altLang="en-US" sz="1400">
              <a:solidFill>
                <a:srgbClr val="FFFFFF"/>
              </a:solidFill>
              <a:latin typeface="Franklin Gothic Book" panose="020B0503020102020204" pitchFamily="34" charset="0"/>
            </a:endParaRPr>
          </a:p>
        </p:txBody>
      </p:sp>
      <p:pic>
        <p:nvPicPr>
          <p:cNvPr id="14340" name="Content Placeholder 4" descr="turin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04800" y="1905000"/>
            <a:ext cx="8356600" cy="2895600"/>
          </a:xfrm>
        </p:spPr>
      </p:pic>
      <p:sp>
        <p:nvSpPr>
          <p:cNvPr id="14341" name="TextBox 5"/>
          <p:cNvSpPr txBox="1">
            <a:spLocks noChangeArrowheads="1"/>
          </p:cNvSpPr>
          <p:nvPr/>
        </p:nvSpPr>
        <p:spPr bwMode="auto">
          <a:xfrm>
            <a:off x="1066800" y="4876800"/>
            <a:ext cx="7162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en-US" sz="2400"/>
              <a:t>The computer passes the test if a human interrogator, after posing some written questions, cannot tell whether the written responses from a person or not.  </a:t>
            </a:r>
          </a:p>
        </p:txBody>
      </p:sp>
      <p:sp>
        <p:nvSpPr>
          <p:cNvPr id="7" name="TextBox 6"/>
          <p:cNvSpPr txBox="1">
            <a:spLocks noChangeArrowheads="1"/>
          </p:cNvSpPr>
          <p:nvPr/>
        </p:nvSpPr>
        <p:spPr bwMode="auto">
          <a:xfrm>
            <a:off x="6096000" y="5867400"/>
            <a:ext cx="1843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n-US" altLang="en-US" sz="2800">
                <a:solidFill>
                  <a:schemeClr val="accent1"/>
                </a:solidFill>
                <a:latin typeface="Comic Sans MS" panose="030F0702030302020204" pitchFamily="66" charset="0"/>
              </a:rPr>
              <a:t>However, </a:t>
            </a:r>
          </a:p>
        </p:txBody>
      </p:sp>
      <p:sp>
        <p:nvSpPr>
          <p:cNvPr id="9223" name="Footer Placeholder 7"/>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a:t>Acting humanly: Turing Test </a:t>
            </a:r>
          </a:p>
        </p:txBody>
      </p:sp>
      <p:sp>
        <p:nvSpPr>
          <p:cNvPr id="16387" name="Slide Number Placeholder 2"/>
          <p:cNvSpPr>
            <a:spLocks noGrp="1"/>
          </p:cNvSpPr>
          <p:nvPr>
            <p:ph type="sldNum" sz="quarter" idx="12"/>
          </p:nvPr>
        </p:nvSpPr>
        <p:spPr bwMode="auto">
          <a:extLst>
            <a:ext uri="{91240B29-F687-4F45-9708-019B960494DF}">
              <a14:hiddenLine xmlns:a14="http://schemas.microsoft.com/office/drawing/2010/main" w="9525">
                <a:solidFill>
                  <a:srgbClr val="000000"/>
                </a:solidFill>
                <a:round/>
                <a:headEnd/>
                <a:tailEnd/>
              </a14:hiddenLine>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a:spcBef>
                <a:spcPct val="0"/>
              </a:spcBef>
              <a:buClrTx/>
              <a:buSzTx/>
              <a:buFontTx/>
              <a:buNone/>
            </a:pPr>
            <a:fld id="{18A8ADAC-AE0A-49FE-85DC-9A615F3C3C05}" type="slidenum">
              <a:rPr lang="en-US" altLang="en-US" sz="1400">
                <a:solidFill>
                  <a:srgbClr val="FFFFFF"/>
                </a:solidFill>
                <a:latin typeface="Franklin Gothic Book" panose="020B0503020102020204" pitchFamily="34" charset="0"/>
              </a:rPr>
              <a:pPr>
                <a:spcBef>
                  <a:spcPct val="0"/>
                </a:spcBef>
                <a:buClrTx/>
                <a:buSzTx/>
                <a:buFontTx/>
                <a:buNone/>
              </a:pPr>
              <a:t>9</a:t>
            </a:fld>
            <a:endParaRPr lang="en-US" altLang="en-US" sz="1400">
              <a:solidFill>
                <a:srgbClr val="FFFFFF"/>
              </a:solidFill>
              <a:latin typeface="Franklin Gothic Book" panose="020B0503020102020204" pitchFamily="34" charset="0"/>
            </a:endParaRPr>
          </a:p>
        </p:txBody>
      </p:sp>
      <p:sp>
        <p:nvSpPr>
          <p:cNvPr id="16388" name="Content Placeholder 3"/>
          <p:cNvSpPr>
            <a:spLocks noGrp="1"/>
          </p:cNvSpPr>
          <p:nvPr>
            <p:ph sz="quarter" idx="1"/>
          </p:nvPr>
        </p:nvSpPr>
        <p:spPr/>
        <p:txBody>
          <a:bodyPr/>
          <a:lstStyle/>
          <a:p>
            <a:pPr eaLnBrk="1" hangingPunct="1"/>
            <a:r>
              <a:rPr lang="en-US" altLang="en-US"/>
              <a:t>Yet AI researchers have devoted little effort to passing the Turing test, believing that it is more important to study the underlying principles of intelligence than to duplicate an exemplar.</a:t>
            </a:r>
          </a:p>
          <a:p>
            <a:pPr eaLnBrk="1" hangingPunct="1"/>
            <a:endParaRPr lang="en-US" altLang="en-US"/>
          </a:p>
        </p:txBody>
      </p:sp>
      <p:sp>
        <p:nvSpPr>
          <p:cNvPr id="7" name="Rounded Rectangle 6"/>
          <p:cNvSpPr/>
          <p:nvPr/>
        </p:nvSpPr>
        <p:spPr>
          <a:xfrm>
            <a:off x="609600" y="3276600"/>
            <a:ext cx="7924800" cy="251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2200">
                <a:solidFill>
                  <a:schemeClr val="bg1"/>
                </a:solidFill>
                <a:latin typeface="Comic Sans MS" pitchFamily="66" charset="0"/>
                <a:cs typeface="Arial" charset="0"/>
              </a:rPr>
              <a:t>The quest for “artificial flight” succeeded when the Wright brothers and others stopped imitating birds and learned about aerodynamics. </a:t>
            </a:r>
          </a:p>
          <a:p>
            <a:pPr eaLnBrk="1" hangingPunct="1">
              <a:defRPr/>
            </a:pPr>
            <a:r>
              <a:rPr lang="en-US" sz="2200">
                <a:solidFill>
                  <a:schemeClr val="bg1"/>
                </a:solidFill>
                <a:latin typeface="Comic Sans MS" pitchFamily="66" charset="0"/>
                <a:cs typeface="Arial" charset="0"/>
              </a:rPr>
              <a:t>Aeronautical engineering tests do not define the goal of their field as making “machines that fly so exactly like pigeons that they can fool even other pigeons.”</a:t>
            </a:r>
          </a:p>
        </p:txBody>
      </p:sp>
      <p:sp>
        <p:nvSpPr>
          <p:cNvPr id="10246" name="Footer Placeholder 7"/>
          <p:cNvSpPr>
            <a:spLocks noGrp="1"/>
          </p:cNvSpPr>
          <p:nvPr>
            <p:ph type="ftr" sz="quarter" idx="11"/>
          </p:nvPr>
        </p:nvSpPr>
        <p:spPr bwMode="auto">
          <a:ln>
            <a:miter lim="800000"/>
            <a:headEnd/>
            <a:tailEnd/>
          </a:ln>
        </p:spPr>
        <p:txBody>
          <a:bodyPr/>
          <a:lstStyle/>
          <a:p>
            <a:pPr>
              <a:defRPr/>
            </a:pPr>
            <a:endParaRPr lang="en-US"/>
          </a:p>
          <a:p>
            <a:pPr>
              <a:defRPr/>
            </a:pPr>
            <a:r>
              <a:rPr lang="en-US"/>
              <a:t>CS 470/670 Artificial Intelligence</a:t>
            </a:r>
          </a:p>
          <a:p>
            <a:pPr>
              <a:defRPr/>
            </a:pPr>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5829300"/>
            <a:ext cx="8826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1996</TotalTime>
  <Words>2561</Words>
  <Application>Microsoft Office PowerPoint</Application>
  <PresentationFormat>On-screen Show (4:3)</PresentationFormat>
  <Paragraphs>266</Paragraphs>
  <Slides>27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Comic Sans MS</vt:lpstr>
      <vt:lpstr>Franklin Gothic Book</vt:lpstr>
      <vt:lpstr>Monotype Corsiva</vt:lpstr>
      <vt:lpstr>Perpetua</vt:lpstr>
      <vt:lpstr>Wingdings</vt:lpstr>
      <vt:lpstr>Wingdings 2</vt:lpstr>
      <vt:lpstr>Equity</vt:lpstr>
      <vt:lpstr>Introduction to Artificial Intelligence (AI)</vt:lpstr>
      <vt:lpstr>Humankind  Homo Sapiens</vt:lpstr>
      <vt:lpstr>AI addresses one of the ultimate puzzles</vt:lpstr>
      <vt:lpstr>AI is one of the newest disciplines</vt:lpstr>
      <vt:lpstr>AI is also one of the oldest disciplines</vt:lpstr>
      <vt:lpstr>What is Artificial Intelligence?</vt:lpstr>
      <vt:lpstr>A Human-Centered Approach</vt:lpstr>
      <vt:lpstr>Acting humanly: Turing Test </vt:lpstr>
      <vt:lpstr>Acting humanly: Turing Test </vt:lpstr>
      <vt:lpstr>Acting humanly: Turing Test </vt:lpstr>
      <vt:lpstr>Thinking humanly: cognitive modeling</vt:lpstr>
      <vt:lpstr>A Rationalist Approach</vt:lpstr>
      <vt:lpstr>Thinking rationally: "laws of thought"</vt:lpstr>
      <vt:lpstr>The challenge of Logic Reasoning</vt:lpstr>
      <vt:lpstr>Machine Learning Definition</vt:lpstr>
      <vt:lpstr>Another more modern definition of Machine Learning</vt:lpstr>
      <vt:lpstr>Acting rationally: rational agent</vt:lpstr>
      <vt:lpstr>Rational agents</vt:lpstr>
      <vt:lpstr>The foundations of AI</vt:lpstr>
      <vt:lpstr>The foundations of AI</vt:lpstr>
      <vt:lpstr>The foundations of AI</vt:lpstr>
      <vt:lpstr>The foundations of AI</vt:lpstr>
      <vt:lpstr>Abridged history of AI</vt:lpstr>
      <vt:lpstr>PowerPoint Presentation</vt:lpstr>
      <vt:lpstr>PowerPoint Presentation</vt:lpstr>
      <vt:lpstr>State of the art</vt:lpstr>
      <vt:lpstr>Knowledge Discovery 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Wei</dc:creator>
  <cp:lastModifiedBy>Wei Ding</cp:lastModifiedBy>
  <cp:revision>104</cp:revision>
  <dcterms:created xsi:type="dcterms:W3CDTF">2006-08-16T00:00:00Z</dcterms:created>
  <dcterms:modified xsi:type="dcterms:W3CDTF">2023-09-12T19:04:50Z</dcterms:modified>
</cp:coreProperties>
</file>